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24"/>
  </p:notesMasterIdLst>
  <p:handoutMasterIdLst>
    <p:handoutMasterId r:id="rId25"/>
  </p:handoutMasterIdLst>
  <p:sldIdLst>
    <p:sldId id="1865" r:id="rId5"/>
    <p:sldId id="1866" r:id="rId6"/>
    <p:sldId id="1867" r:id="rId7"/>
    <p:sldId id="1872" r:id="rId8"/>
    <p:sldId id="1870" r:id="rId9"/>
    <p:sldId id="1876" r:id="rId10"/>
    <p:sldId id="1869" r:id="rId11"/>
    <p:sldId id="1877" r:id="rId12"/>
    <p:sldId id="1883" r:id="rId13"/>
    <p:sldId id="1878" r:id="rId14"/>
    <p:sldId id="1879" r:id="rId15"/>
    <p:sldId id="1882" r:id="rId16"/>
    <p:sldId id="1873" r:id="rId17"/>
    <p:sldId id="1871" r:id="rId18"/>
    <p:sldId id="1880" r:id="rId19"/>
    <p:sldId id="1884" r:id="rId20"/>
    <p:sldId id="1874" r:id="rId21"/>
    <p:sldId id="1875" r:id="rId22"/>
    <p:sldId id="1881"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Set 1" id="{1CA46CF7-019E-4A07-AEE4-E178E9B912FC}">
          <p14:sldIdLst>
            <p14:sldId id="1865"/>
            <p14:sldId id="1866"/>
            <p14:sldId id="1867"/>
            <p14:sldId id="1872"/>
            <p14:sldId id="1870"/>
            <p14:sldId id="1876"/>
            <p14:sldId id="1869"/>
            <p14:sldId id="1877"/>
            <p14:sldId id="1883"/>
            <p14:sldId id="1878"/>
            <p14:sldId id="1879"/>
            <p14:sldId id="1882"/>
            <p14:sldId id="1873"/>
            <p14:sldId id="1871"/>
            <p14:sldId id="1880"/>
            <p14:sldId id="1884"/>
            <p14:sldId id="1874"/>
            <p14:sldId id="1875"/>
            <p14:sldId id="1881"/>
          </p14:sldIdLst>
        </p14:section>
      </p14:sectionLst>
    </p:ext>
    <p:ext uri="{EFAFB233-063F-42B5-8137-9DF3F51BA10A}">
      <p15:sldGuideLst xmlns:p15="http://schemas.microsoft.com/office/powerpoint/2012/main">
        <p15:guide id="1" orient="horz" pos="2184" userDrawn="1">
          <p15:clr>
            <a:srgbClr val="A4A3A4"/>
          </p15:clr>
        </p15:guide>
        <p15:guide id="2" pos="552"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653"/>
    <a:srgbClr val="E9C369"/>
    <a:srgbClr val="E76F51"/>
    <a:srgbClr val="FF2625"/>
    <a:srgbClr val="007788"/>
    <a:srgbClr val="297C2A"/>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763" autoAdjust="0"/>
  </p:normalViewPr>
  <p:slideViewPr>
    <p:cSldViewPr snapToGrid="0">
      <p:cViewPr varScale="1">
        <p:scale>
          <a:sx n="61" d="100"/>
          <a:sy n="61" d="100"/>
        </p:scale>
        <p:origin x="884" y="52"/>
      </p:cViewPr>
      <p:guideLst>
        <p:guide orient="horz" pos="2184"/>
        <p:guide pos="552"/>
        <p:guide pos="7200"/>
        <p:guide pos="4368"/>
      </p:guideLst>
    </p:cSldViewPr>
  </p:slideViewPr>
  <p:outlineViewPr>
    <p:cViewPr>
      <p:scale>
        <a:sx n="33" d="100"/>
        <a:sy n="33" d="100"/>
      </p:scale>
      <p:origin x="0" y="-1704"/>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2_1" csCatId="accent2" phldr="1"/>
      <dgm:spPr/>
      <dgm:t>
        <a:bodyPr/>
        <a:lstStyle/>
        <a:p>
          <a:endParaRPr lang="en-US"/>
        </a:p>
      </dgm:t>
    </dgm:pt>
    <dgm:pt modelId="{C8710C11-6766-4B48-9562-4B0C7B3F28D6}">
      <dgm:prSet phldrT="[Text]" custT="1"/>
      <dgm:spPr/>
      <dgm:t>
        <a:bodyPr/>
        <a:lstStyle/>
        <a:p>
          <a:pPr>
            <a:lnSpc>
              <a:spcPct val="100000"/>
            </a:lnSpc>
          </a:pPr>
          <a:r>
            <a:rPr lang="en-US" sz="1400" b="1" dirty="0">
              <a:solidFill>
                <a:schemeClr val="tx1"/>
              </a:solidFill>
            </a:rPr>
            <a:t>Flying Mechanism </a:t>
          </a:r>
          <a:r>
            <a:rPr lang="en-US" sz="1400" b="0" dirty="0">
              <a:solidFill>
                <a:schemeClr val="tx1"/>
              </a:solidFill>
            </a:rPr>
            <a:t>on planet Mars is different because it has less air to push down. It requires two blades that are counter-rotating in a much faster velocity than for normal helicopters. The material is high strength carbon composites. The rotation rate is 2400rpm.</a:t>
          </a:r>
          <a:endParaRPr lang="en-US" sz="1400" dirty="0">
            <a:solidFill>
              <a:schemeClr val="tx1"/>
            </a:solidFill>
          </a:endParaRPr>
        </a:p>
      </dgm:t>
    </dgm:pt>
    <dgm:pt modelId="{6F9BADAF-DEBF-4CC2-B392-F7E0CD538B78}" type="parTrans" cxnId="{E28F4DE8-1F7F-4CC4-B4F7-5167A5B9E0BA}">
      <dgm:prSet/>
      <dgm:spPr/>
      <dgm:t>
        <a:bodyPr/>
        <a:lstStyle/>
        <a:p>
          <a:endParaRPr lang="en-US" sz="1400">
            <a:solidFill>
              <a:schemeClr val="tx1"/>
            </a:solidFill>
          </a:endParaRPr>
        </a:p>
      </dgm:t>
    </dgm:pt>
    <dgm:pt modelId="{CEEC8625-83FA-4202-826E-84C1185A8E32}" type="sibTrans" cxnId="{E28F4DE8-1F7F-4CC4-B4F7-5167A5B9E0BA}">
      <dgm:prSet/>
      <dgm:spPr/>
      <dgm:t>
        <a:bodyPr/>
        <a:lstStyle/>
        <a:p>
          <a:endParaRPr lang="en-US" sz="1400">
            <a:solidFill>
              <a:schemeClr val="tx1"/>
            </a:solidFill>
          </a:endParaRPr>
        </a:p>
      </dgm:t>
    </dgm:pt>
    <dgm:pt modelId="{8EE3C8DC-7BA8-479C-A581-E9DA099939F2}">
      <dgm:prSet phldrT="[Text]" custT="1"/>
      <dgm:spPr/>
      <dgm:t>
        <a:bodyPr/>
        <a:lstStyle/>
        <a:p>
          <a:pPr>
            <a:lnSpc>
              <a:spcPct val="100000"/>
            </a:lnSpc>
          </a:pPr>
          <a:r>
            <a:rPr lang="en-US" altLang="en-US" sz="1400" b="1" dirty="0">
              <a:solidFill>
                <a:schemeClr val="tx1"/>
              </a:solidFill>
            </a:rPr>
            <a:t>Power System </a:t>
          </a:r>
          <a:r>
            <a:rPr lang="en-US" altLang="en-US" sz="1400" b="0" dirty="0">
              <a:solidFill>
                <a:schemeClr val="tx1"/>
              </a:solidFill>
            </a:rPr>
            <a:t>uses solar panel to charge 6 lithium ion batteries on board that powers the motors and navigation cameras. The battery capacity is between 35-40Wh. Most energy is used to keep the helicopter body warm. Only one-third is used to fly the robot.</a:t>
          </a:r>
          <a:endParaRPr lang="en-US" sz="1400" dirty="0">
            <a:solidFill>
              <a:schemeClr val="tx1"/>
            </a:solidFill>
          </a:endParaRPr>
        </a:p>
      </dgm:t>
    </dgm:pt>
    <dgm:pt modelId="{60ABFDD0-D409-4824-8102-DEA984738144}" type="parTrans" cxnId="{6E8797D1-3A1C-4879-9FDC-A7D2EC6197EA}">
      <dgm:prSet/>
      <dgm:spPr/>
      <dgm:t>
        <a:bodyPr/>
        <a:lstStyle/>
        <a:p>
          <a:endParaRPr lang="en-US" sz="1400">
            <a:solidFill>
              <a:schemeClr val="tx1"/>
            </a:solidFill>
          </a:endParaRPr>
        </a:p>
      </dgm:t>
    </dgm:pt>
    <dgm:pt modelId="{DAC4EAD7-53AC-40F0-BA2F-8B2633CEAE11}" type="sibTrans" cxnId="{6E8797D1-3A1C-4879-9FDC-A7D2EC6197EA}">
      <dgm:prSet/>
      <dgm:spPr/>
      <dgm:t>
        <a:bodyPr/>
        <a:lstStyle/>
        <a:p>
          <a:endParaRPr lang="en-US" sz="1400">
            <a:solidFill>
              <a:schemeClr val="tx1"/>
            </a:solidFill>
          </a:endParaRPr>
        </a:p>
      </dgm:t>
    </dgm:pt>
    <dgm:pt modelId="{8865AC6C-44E0-4174-AB02-044A78D94DE3}">
      <dgm:prSet phldrT="[Text]" custT="1"/>
      <dgm:spPr/>
      <dgm:t>
        <a:bodyPr/>
        <a:lstStyle/>
        <a:p>
          <a:pPr>
            <a:lnSpc>
              <a:spcPct val="100000"/>
            </a:lnSpc>
          </a:pPr>
          <a:r>
            <a:rPr lang="en-US" altLang="en-US" sz="1400" b="1" dirty="0">
              <a:solidFill>
                <a:schemeClr val="tx1"/>
              </a:solidFill>
            </a:rPr>
            <a:t>Navigation System and Control</a:t>
          </a:r>
          <a:r>
            <a:rPr lang="en-US" altLang="en-US" sz="1400" dirty="0">
              <a:solidFill>
                <a:schemeClr val="tx1"/>
              </a:solidFill>
            </a:rPr>
            <a:t>. It has multiple sensors which are inclinator, gyro, accelerometer, altimeter and camera. Real-time estimation is made continuously and fed into a closed loop algorithm, which corrects the error at the blades. It also has navigation sensors to detect the terrains.</a:t>
          </a:r>
          <a:endParaRPr lang="en-US" sz="1400" dirty="0">
            <a:solidFill>
              <a:schemeClr val="tx1"/>
            </a:solidFill>
          </a:endParaRPr>
        </a:p>
      </dgm:t>
    </dgm:pt>
    <dgm:pt modelId="{3FF598BD-2671-4ECB-AD79-D0E600EEC84F}" type="parTrans" cxnId="{E5875C5E-8817-4707-AA33-E7DDCAC19481}">
      <dgm:prSet/>
      <dgm:spPr/>
      <dgm:t>
        <a:bodyPr/>
        <a:lstStyle/>
        <a:p>
          <a:endParaRPr lang="en-US" sz="1400">
            <a:solidFill>
              <a:schemeClr val="tx1"/>
            </a:solidFill>
          </a:endParaRPr>
        </a:p>
      </dgm:t>
    </dgm:pt>
    <dgm:pt modelId="{258DC239-2C60-44C0-830B-87DE5EB56A01}" type="sibTrans" cxnId="{E5875C5E-8817-4707-AA33-E7DDCAC19481}">
      <dgm:prSet/>
      <dgm:spPr/>
      <dgm:t>
        <a:bodyPr/>
        <a:lstStyle/>
        <a:p>
          <a:endParaRPr lang="en-US" sz="1400">
            <a:solidFill>
              <a:schemeClr val="tx1"/>
            </a:solidFill>
          </a:endParaRPr>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3" custScaleX="207746" custScaleY="207746" custLinFactNeighborX="-64566" custLinFactNeighborY="-34913"/>
      <dgm:spPr>
        <a:blipFill rotWithShape="1">
          <a:blip xmlns:r="http://schemas.openxmlformats.org/officeDocument/2006/relationships" r:embed="rId1"/>
          <a:srcRect/>
          <a:stretch>
            <a:fillRect l="-25000" r="-25000"/>
          </a:stretch>
        </a:blipFill>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3" custScaleX="201195" custLinFactNeighborX="-32687" custLinFactNeighborY="-3862">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3" custScaleX="207746" custScaleY="207746" custLinFactNeighborX="-16498" custLinFactNeighborY="-33988"/>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3" custScaleX="202363" custLinFactNeighborX="-2233" custLinFactNeighborY="-4485">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3" custScaleX="207746" custScaleY="207746" custLinFactNeighborX="16977" custLinFactNeighborY="-35367"/>
      <dgm:spPr>
        <a:blipFill rotWithShape="1">
          <a:blip xmlns:r="http://schemas.openxmlformats.org/officeDocument/2006/relationships" r:embed="rId3"/>
          <a:srcRect/>
          <a:stretch>
            <a:fillRect l="-9000" r="-9000"/>
          </a:stretch>
        </a:blipFill>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3" custScaleX="198057" custLinFactNeighborX="4851" custLinFactNeighborY="-4784">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2_1" csCatId="accent2" phldr="1"/>
      <dgm:spPr/>
      <dgm:t>
        <a:bodyPr/>
        <a:lstStyle/>
        <a:p>
          <a:endParaRPr lang="en-US"/>
        </a:p>
      </dgm:t>
    </dgm:pt>
    <dgm:pt modelId="{C8710C11-6766-4B48-9562-4B0C7B3F28D6}">
      <dgm:prSet phldrT="[Text]" custT="1"/>
      <dgm:spPr/>
      <dgm:t>
        <a:bodyPr/>
        <a:lstStyle/>
        <a:p>
          <a:pPr>
            <a:lnSpc>
              <a:spcPct val="100000"/>
            </a:lnSpc>
          </a:pPr>
          <a:r>
            <a:rPr lang="en-US" sz="1400" b="1" dirty="0">
              <a:solidFill>
                <a:schemeClr val="tx1"/>
              </a:solidFill>
            </a:rPr>
            <a:t>Physical Design </a:t>
          </a:r>
          <a:r>
            <a:rPr lang="en-US" sz="1400" b="0" dirty="0">
              <a:solidFill>
                <a:schemeClr val="tx1"/>
              </a:solidFill>
            </a:rPr>
            <a:t>where the helicopter is very lightweight at 1.8kg only in total. This is important to ensure the helicopter can be lifted properly. Even the solar panel is designed lighter than usual. The base is very large to ensure safe and balanced landing. </a:t>
          </a:r>
          <a:endParaRPr lang="en-US" sz="1400" dirty="0">
            <a:solidFill>
              <a:schemeClr val="tx1"/>
            </a:solidFill>
          </a:endParaRPr>
        </a:p>
      </dgm:t>
    </dgm:pt>
    <dgm:pt modelId="{6F9BADAF-DEBF-4CC2-B392-F7E0CD538B78}" type="parTrans" cxnId="{E28F4DE8-1F7F-4CC4-B4F7-5167A5B9E0BA}">
      <dgm:prSet/>
      <dgm:spPr/>
      <dgm:t>
        <a:bodyPr/>
        <a:lstStyle/>
        <a:p>
          <a:endParaRPr lang="en-US" sz="1400">
            <a:solidFill>
              <a:schemeClr val="tx1"/>
            </a:solidFill>
          </a:endParaRPr>
        </a:p>
      </dgm:t>
    </dgm:pt>
    <dgm:pt modelId="{CEEC8625-83FA-4202-826E-84C1185A8E32}" type="sibTrans" cxnId="{E28F4DE8-1F7F-4CC4-B4F7-5167A5B9E0BA}">
      <dgm:prSet/>
      <dgm:spPr/>
      <dgm:t>
        <a:bodyPr/>
        <a:lstStyle/>
        <a:p>
          <a:endParaRPr lang="en-US" sz="1400">
            <a:solidFill>
              <a:schemeClr val="tx1"/>
            </a:solidFill>
          </a:endParaRPr>
        </a:p>
      </dgm:t>
    </dgm:pt>
    <dgm:pt modelId="{8EE3C8DC-7BA8-479C-A581-E9DA099939F2}">
      <dgm:prSet phldrT="[Text]" custT="1"/>
      <dgm:spPr/>
      <dgm:t>
        <a:bodyPr/>
        <a:lstStyle/>
        <a:p>
          <a:pPr>
            <a:lnSpc>
              <a:spcPct val="100000"/>
            </a:lnSpc>
          </a:pPr>
          <a:r>
            <a:rPr lang="en-US" altLang="en-US" sz="1400" b="1" dirty="0">
              <a:solidFill>
                <a:schemeClr val="tx1"/>
              </a:solidFill>
            </a:rPr>
            <a:t>Fuselage shell </a:t>
          </a:r>
          <a:r>
            <a:rPr lang="en-US" altLang="en-US" sz="1400" b="0" dirty="0">
              <a:solidFill>
                <a:schemeClr val="tx1"/>
              </a:solidFill>
            </a:rPr>
            <a:t>in the center of the helicopter to give heat to the helicopter by trapping carbon dioxide is used as insulation material as there is space between battery and circuit boards. CO2 is used because it is light and suffice the thermal model it needs.</a:t>
          </a:r>
        </a:p>
      </dgm:t>
    </dgm:pt>
    <dgm:pt modelId="{60ABFDD0-D409-4824-8102-DEA984738144}" type="parTrans" cxnId="{6E8797D1-3A1C-4879-9FDC-A7D2EC6197EA}">
      <dgm:prSet/>
      <dgm:spPr/>
      <dgm:t>
        <a:bodyPr/>
        <a:lstStyle/>
        <a:p>
          <a:endParaRPr lang="en-US" sz="1400">
            <a:solidFill>
              <a:schemeClr val="tx1"/>
            </a:solidFill>
          </a:endParaRPr>
        </a:p>
      </dgm:t>
    </dgm:pt>
    <dgm:pt modelId="{DAC4EAD7-53AC-40F0-BA2F-8B2633CEAE11}" type="sibTrans" cxnId="{6E8797D1-3A1C-4879-9FDC-A7D2EC6197EA}">
      <dgm:prSet/>
      <dgm:spPr/>
      <dgm:t>
        <a:bodyPr/>
        <a:lstStyle/>
        <a:p>
          <a:endParaRPr lang="en-US" sz="1400">
            <a:solidFill>
              <a:schemeClr val="tx1"/>
            </a:solidFill>
          </a:endParaRPr>
        </a:p>
      </dgm:t>
    </dgm:pt>
    <dgm:pt modelId="{8865AC6C-44E0-4174-AB02-044A78D94DE3}">
      <dgm:prSet phldrT="[Text]" custT="1"/>
      <dgm:spPr/>
      <dgm:t>
        <a:bodyPr/>
        <a:lstStyle/>
        <a:p>
          <a:pPr>
            <a:lnSpc>
              <a:spcPct val="100000"/>
            </a:lnSpc>
          </a:pPr>
          <a:r>
            <a:rPr lang="en-US" altLang="en-US" sz="1400" b="1" dirty="0">
              <a:solidFill>
                <a:schemeClr val="tx1"/>
              </a:solidFill>
            </a:rPr>
            <a:t>Camera. </a:t>
          </a:r>
          <a:r>
            <a:rPr lang="en-US" altLang="en-US" sz="1400" b="0" dirty="0">
              <a:solidFill>
                <a:schemeClr val="tx1"/>
              </a:solidFill>
            </a:rPr>
            <a:t>It has two cameras. One is colored and the other is black-and-white.</a:t>
          </a:r>
          <a:r>
            <a:rPr lang="en-US" altLang="en-US" sz="1400" b="1" dirty="0">
              <a:solidFill>
                <a:schemeClr val="tx1"/>
              </a:solidFill>
            </a:rPr>
            <a:t> </a:t>
          </a:r>
          <a:r>
            <a:rPr lang="en-US" altLang="en-US" sz="1400" b="0" dirty="0">
              <a:solidFill>
                <a:schemeClr val="tx1"/>
              </a:solidFill>
            </a:rPr>
            <a:t>The camera can see very far and in high definition pictures.</a:t>
          </a:r>
          <a:endParaRPr lang="en-US" sz="1400" dirty="0">
            <a:solidFill>
              <a:schemeClr val="tx1"/>
            </a:solidFill>
          </a:endParaRPr>
        </a:p>
      </dgm:t>
    </dgm:pt>
    <dgm:pt modelId="{3FF598BD-2671-4ECB-AD79-D0E600EEC84F}" type="parTrans" cxnId="{E5875C5E-8817-4707-AA33-E7DDCAC19481}">
      <dgm:prSet/>
      <dgm:spPr/>
      <dgm:t>
        <a:bodyPr/>
        <a:lstStyle/>
        <a:p>
          <a:endParaRPr lang="en-US" sz="1400">
            <a:solidFill>
              <a:schemeClr val="tx1"/>
            </a:solidFill>
          </a:endParaRPr>
        </a:p>
      </dgm:t>
    </dgm:pt>
    <dgm:pt modelId="{258DC239-2C60-44C0-830B-87DE5EB56A01}" type="sibTrans" cxnId="{E5875C5E-8817-4707-AA33-E7DDCAC19481}">
      <dgm:prSet/>
      <dgm:spPr/>
      <dgm:t>
        <a:bodyPr/>
        <a:lstStyle/>
        <a:p>
          <a:endParaRPr lang="en-US" sz="1400">
            <a:solidFill>
              <a:schemeClr val="tx1"/>
            </a:solidFill>
          </a:endParaRPr>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3" custScaleX="207746" custScaleY="207746" custLinFactNeighborX="-20434" custLinFactNeighborY="-34913"/>
      <dgm:spPr>
        <a:blipFill rotWithShape="1">
          <a:blip xmlns:r="http://schemas.openxmlformats.org/officeDocument/2006/relationships" r:embed="rId1"/>
          <a:srcRect/>
          <a:stretch>
            <a:fillRect l="-29000" r="-29000"/>
          </a:stretch>
        </a:blipFill>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3" custScaleX="201195" custLinFactNeighborX="-32687" custLinFactNeighborY="-3862">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3" custScaleX="207746" custScaleY="207746" custLinFactNeighborX="-16498" custLinFactNeighborY="-33988"/>
      <dgm:spPr>
        <a:blipFill rotWithShape="1">
          <a:blip xmlns:r="http://schemas.openxmlformats.org/officeDocument/2006/relationships" r:embed="rId2"/>
          <a:srcRect/>
          <a:stretch>
            <a:fillRect l="-5000" r="-5000"/>
          </a:stretch>
        </a:blipFill>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3" custScaleX="205536" custScaleY="102721" custLinFactNeighborX="-917" custLinFactNeighborY="-4485">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3" custScaleX="207746" custScaleY="207746" custLinFactNeighborX="16977" custLinFactNeighborY="-35367"/>
      <dgm:spPr>
        <a:blipFill rotWithShape="1">
          <a:blip xmlns:r="http://schemas.openxmlformats.org/officeDocument/2006/relationships" r:embed="rId3"/>
          <a:srcRect/>
          <a:stretch>
            <a:fillRect l="-5000" r="-5000"/>
          </a:stretch>
        </a:blipFill>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3" custScaleX="198057" custLinFactNeighborX="4851" custLinFactNeighborY="-4784">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569024" y="181892"/>
          <a:ext cx="1682742" cy="1682742"/>
        </a:xfrm>
        <a:prstGeom prst="rect">
          <a:avLst/>
        </a:prstGeom>
        <a:blipFill rotWithShape="1">
          <a:blip xmlns:r="http://schemas.openxmlformats.org/officeDocument/2006/relationships" r:embed="rId1"/>
          <a:srcRect/>
          <a:stretch>
            <a:fillRect l="-25000" r="-25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0" y="2085994"/>
          <a:ext cx="3621510" cy="1682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tx1"/>
              </a:solidFill>
            </a:rPr>
            <a:t>Flying Mechanism </a:t>
          </a:r>
          <a:r>
            <a:rPr lang="en-US" sz="1400" b="0" kern="1200" dirty="0">
              <a:solidFill>
                <a:schemeClr val="tx1"/>
              </a:solidFill>
            </a:rPr>
            <a:t>on planet Mars is different because it has less air to push down. It requires two blades that are counter-rotating in a much faster velocity than for normal helicopters. The material is high strength carbon composites. The rotation rate is 2400rpm.</a:t>
          </a:r>
          <a:endParaRPr lang="en-US" sz="1400" kern="1200" dirty="0">
            <a:solidFill>
              <a:schemeClr val="tx1"/>
            </a:solidFill>
          </a:endParaRPr>
        </a:p>
      </dsp:txBody>
      <dsp:txXfrm>
        <a:off x="0" y="2085994"/>
        <a:ext cx="3621510" cy="1682037"/>
      </dsp:txXfrm>
    </dsp:sp>
    <dsp:sp modelId="{FCA6A723-3A73-458A-AE3C-15B86CF5C55D}">
      <dsp:nvSpPr>
        <dsp:cNvPr id="0" name=""/>
        <dsp:cNvSpPr/>
      </dsp:nvSpPr>
      <dsp:spPr>
        <a:xfrm>
          <a:off x="4905396" y="189384"/>
          <a:ext cx="1682742" cy="168274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018941" y="2075515"/>
          <a:ext cx="3642533" cy="1682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Power System </a:t>
          </a:r>
          <a:r>
            <a:rPr lang="en-US" altLang="en-US" sz="1400" b="0" kern="1200" dirty="0">
              <a:solidFill>
                <a:schemeClr val="tx1"/>
              </a:solidFill>
            </a:rPr>
            <a:t>uses solar panel to charge 6 lithium ion batteries on board that powers the motors and navigation cameras. The battery capacity is between 35-40Wh. Most energy is used to keep the helicopter body warm. Only one-third is used to fly the robot.</a:t>
          </a:r>
          <a:endParaRPr lang="en-US" sz="1400" kern="1200" dirty="0">
            <a:solidFill>
              <a:schemeClr val="tx1"/>
            </a:solidFill>
          </a:endParaRPr>
        </a:p>
      </dsp:txBody>
      <dsp:txXfrm>
        <a:off x="4018941" y="2075515"/>
        <a:ext cx="3642533" cy="1682037"/>
      </dsp:txXfrm>
    </dsp:sp>
    <dsp:sp modelId="{5326D40B-04B6-4401-91A7-8A4487EDC6FC}">
      <dsp:nvSpPr>
        <dsp:cNvPr id="0" name=""/>
        <dsp:cNvSpPr/>
      </dsp:nvSpPr>
      <dsp:spPr>
        <a:xfrm>
          <a:off x="9095324" y="178214"/>
          <a:ext cx="1682742" cy="1682742"/>
        </a:xfrm>
        <a:prstGeom prst="rect">
          <a:avLst/>
        </a:prstGeom>
        <a:blipFill rotWithShape="1">
          <a:blip xmlns:r="http://schemas.openxmlformats.org/officeDocument/2006/relationships" r:embed="rId3"/>
          <a:srcRect/>
          <a:stretch>
            <a:fillRect l="-9000" r="-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8103987" y="2070485"/>
          <a:ext cx="3565026" cy="1682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Navigation System and Control</a:t>
          </a:r>
          <a:r>
            <a:rPr lang="en-US" altLang="en-US" sz="1400" kern="1200" dirty="0">
              <a:solidFill>
                <a:schemeClr val="tx1"/>
              </a:solidFill>
            </a:rPr>
            <a:t>. It has multiple sensors which are inclinator, gyro, accelerometer, altimeter and camera. Real-time estimation is made continuously and fed into a closed loop algorithm, which corrects the error at the blades. It also has navigation sensors to detect the terrains.</a:t>
          </a:r>
          <a:endParaRPr lang="en-US" sz="1400" kern="1200" dirty="0">
            <a:solidFill>
              <a:schemeClr val="tx1"/>
            </a:solidFill>
          </a:endParaRPr>
        </a:p>
      </dsp:txBody>
      <dsp:txXfrm>
        <a:off x="8103987" y="2070485"/>
        <a:ext cx="3565026" cy="1682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951363" y="782339"/>
          <a:ext cx="1682742" cy="1682742"/>
        </a:xfrm>
        <a:prstGeom prst="rect">
          <a:avLst/>
        </a:prstGeom>
        <a:blipFill rotWithShape="1">
          <a:blip xmlns:r="http://schemas.openxmlformats.org/officeDocument/2006/relationships" r:embed="rId1"/>
          <a:srcRect/>
          <a:stretch>
            <a:fillRect l="-29000" r="-2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0" y="2655492"/>
          <a:ext cx="3621510" cy="1454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tx1"/>
              </a:solidFill>
            </a:rPr>
            <a:t>Physical Design </a:t>
          </a:r>
          <a:r>
            <a:rPr lang="en-US" sz="1400" b="0" kern="1200" dirty="0">
              <a:solidFill>
                <a:schemeClr val="tx1"/>
              </a:solidFill>
            </a:rPr>
            <a:t>where the helicopter is very lightweight at 1.8kg only in total. This is important to ensure the helicopter can be lifted properly. Even the solar panel is designed lighter than usual. The base is very large to ensure safe and balanced landing. </a:t>
          </a:r>
          <a:endParaRPr lang="en-US" sz="1400" kern="1200" dirty="0">
            <a:solidFill>
              <a:schemeClr val="tx1"/>
            </a:solidFill>
          </a:endParaRPr>
        </a:p>
      </dsp:txBody>
      <dsp:txXfrm>
        <a:off x="0" y="2655492"/>
        <a:ext cx="3621510" cy="1454735"/>
      </dsp:txXfrm>
    </dsp:sp>
    <dsp:sp modelId="{FCA6A723-3A73-458A-AE3C-15B86CF5C55D}">
      <dsp:nvSpPr>
        <dsp:cNvPr id="0" name=""/>
        <dsp:cNvSpPr/>
      </dsp:nvSpPr>
      <dsp:spPr>
        <a:xfrm>
          <a:off x="4958824" y="779935"/>
          <a:ext cx="1682742" cy="1682742"/>
        </a:xfrm>
        <a:prstGeom prst="rect">
          <a:avLst/>
        </a:prstGeom>
        <a:blipFill rotWithShape="1">
          <a:blip xmlns:r="http://schemas.openxmlformats.org/officeDocument/2006/relationships" r:embed="rId2"/>
          <a:srcRect/>
          <a:stretch>
            <a:fillRect l="-5000" r="-5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067499" y="2616741"/>
          <a:ext cx="3699647" cy="1494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Fuselage shell </a:t>
          </a:r>
          <a:r>
            <a:rPr lang="en-US" altLang="en-US" sz="1400" b="0" kern="1200" dirty="0">
              <a:solidFill>
                <a:schemeClr val="tx1"/>
              </a:solidFill>
            </a:rPr>
            <a:t>in the center of the helicopter to give heat to the helicopter by trapping carbon dioxide is used as insulation material as there is space between battery and circuit boards. CO2 is used because it is light and suffice the thermal model it needs.</a:t>
          </a:r>
        </a:p>
      </dsp:txBody>
      <dsp:txXfrm>
        <a:off x="4067499" y="2616741"/>
        <a:ext cx="3699647" cy="1494318"/>
      </dsp:txXfrm>
    </dsp:sp>
    <dsp:sp modelId="{5326D40B-04B6-4401-91A7-8A4487EDC6FC}">
      <dsp:nvSpPr>
        <dsp:cNvPr id="0" name=""/>
        <dsp:cNvSpPr/>
      </dsp:nvSpPr>
      <dsp:spPr>
        <a:xfrm>
          <a:off x="9177308" y="778661"/>
          <a:ext cx="1682742" cy="1682742"/>
        </a:xfrm>
        <a:prstGeom prst="rect">
          <a:avLst/>
        </a:prstGeom>
        <a:blipFill rotWithShape="1">
          <a:blip xmlns:r="http://schemas.openxmlformats.org/officeDocument/2006/relationships" r:embed="rId3"/>
          <a:srcRect/>
          <a:stretch>
            <a:fillRect l="-5000" r="-5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8185971" y="2642079"/>
          <a:ext cx="3565026" cy="1454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Camera. </a:t>
          </a:r>
          <a:r>
            <a:rPr lang="en-US" altLang="en-US" sz="1400" b="0" kern="1200" dirty="0">
              <a:solidFill>
                <a:schemeClr val="tx1"/>
              </a:solidFill>
            </a:rPr>
            <a:t>It has two cameras. One is colored and the other is black-and-white.</a:t>
          </a:r>
          <a:r>
            <a:rPr lang="en-US" altLang="en-US" sz="1400" b="1" kern="1200" dirty="0">
              <a:solidFill>
                <a:schemeClr val="tx1"/>
              </a:solidFill>
            </a:rPr>
            <a:t> </a:t>
          </a:r>
          <a:r>
            <a:rPr lang="en-US" altLang="en-US" sz="1400" b="0" kern="1200" dirty="0">
              <a:solidFill>
                <a:schemeClr val="tx1"/>
              </a:solidFill>
            </a:rPr>
            <a:t>The camera can see very far and in high definition pictures.</a:t>
          </a:r>
          <a:endParaRPr lang="en-US" sz="1400" kern="1200" dirty="0">
            <a:solidFill>
              <a:schemeClr val="tx1"/>
            </a:solidFill>
          </a:endParaRPr>
        </a:p>
      </dsp:txBody>
      <dsp:txXfrm>
        <a:off x="8185971" y="2642079"/>
        <a:ext cx="3565026" cy="14547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E63EFB-A45E-45D2-917C-2262C9B2BC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7B3576-EAA7-4886-8787-F094B8D8E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E40A2C-D4F8-447C-8646-65B623846323}" type="datetimeFigureOut">
              <a:rPr lang="en-US" smtClean="0"/>
              <a:t>4/26/2021</a:t>
            </a:fld>
            <a:endParaRPr lang="en-US" dirty="0"/>
          </a:p>
        </p:txBody>
      </p:sp>
      <p:sp>
        <p:nvSpPr>
          <p:cNvPr id="4" name="Footer Placeholder 3">
            <a:extLst>
              <a:ext uri="{FF2B5EF4-FFF2-40B4-BE49-F238E27FC236}">
                <a16:creationId xmlns:a16="http://schemas.microsoft.com/office/drawing/2014/main" id="{92269D18-8FB0-418D-B70C-328BCC8125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DE3EAB1-782C-4544-A059-833371A45B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CE8B11-E9E4-46BC-B69D-DFCBD15173AE}" type="slidenum">
              <a:rPr lang="en-US" smtClean="0"/>
              <a:t>‹#›</a:t>
            </a:fld>
            <a:endParaRPr lang="en-US" dirty="0"/>
          </a:p>
        </p:txBody>
      </p:sp>
    </p:spTree>
    <p:extLst>
      <p:ext uri="{BB962C8B-B14F-4D97-AF65-F5344CB8AC3E}">
        <p14:creationId xmlns:p14="http://schemas.microsoft.com/office/powerpoint/2010/main" val="3203814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9335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1393910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2938043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57067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44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6</a:t>
            </a:fld>
            <a:endParaRPr lang="en-US" altLang="en-US" dirty="0"/>
          </a:p>
        </p:txBody>
      </p:sp>
    </p:spTree>
    <p:extLst>
      <p:ext uri="{BB962C8B-B14F-4D97-AF65-F5344CB8AC3E}">
        <p14:creationId xmlns:p14="http://schemas.microsoft.com/office/powerpoint/2010/main" val="2184111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187737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10</a:t>
            </a:fld>
            <a:endParaRPr lang="en-US" altLang="en-US" dirty="0"/>
          </a:p>
        </p:txBody>
      </p:sp>
    </p:spTree>
    <p:extLst>
      <p:ext uri="{BB962C8B-B14F-4D97-AF65-F5344CB8AC3E}">
        <p14:creationId xmlns:p14="http://schemas.microsoft.com/office/powerpoint/2010/main" val="3666476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878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00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1768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2950308505"/>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418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164420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8151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4/26/2021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2032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652059179"/>
      </p:ext>
    </p:extLst>
  </p:cSld>
  <p:clrMapOvr>
    <a:masterClrMapping/>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729295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92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024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041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531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8426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6127">
          <p15:clr>
            <a:srgbClr val="5ACBF0"/>
          </p15:clr>
        </p15:guide>
        <p15:guide id="3" orient="horz" pos="216" userDrawn="1">
          <p15:clr>
            <a:srgbClr val="5ACBF0"/>
          </p15:clr>
        </p15:guide>
        <p15:guide id="4" orient="horz" pos="1560" userDrawn="1">
          <p15:clr>
            <a:srgbClr val="5ACBF0"/>
          </p15:clr>
        </p15:guide>
        <p15:guide id="5" orient="horz" pos="39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7010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userDrawn="1">
          <p15:clr>
            <a:srgbClr val="FBAE40"/>
          </p15:clr>
        </p15:guide>
        <p15:guide id="2" pos="6127">
          <p15:clr>
            <a:srgbClr val="5ACBF0"/>
          </p15:clr>
        </p15:guide>
        <p15:guide id="3" orient="horz" pos="216" userDrawn="1">
          <p15:clr>
            <a:srgbClr val="5ACBF0"/>
          </p15:clr>
        </p15:guide>
        <p15:guide id="4" orient="horz" pos="4128" userDrawn="1">
          <p15:clr>
            <a:srgbClr val="5ACBF0"/>
          </p15:clr>
        </p15:guide>
        <p15:guide id="5"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4/26/2021</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59558641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9" r:id="rId5"/>
    <p:sldLayoutId id="2147483730"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A7E8EA-FF4D-4A68-97F9-3EBE97F73E12}"/>
              </a:ext>
            </a:extLst>
          </p:cNvPr>
          <p:cNvSpPr>
            <a:spLocks noGrp="1"/>
          </p:cNvSpPr>
          <p:nvPr>
            <p:ph type="title"/>
          </p:nvPr>
        </p:nvSpPr>
        <p:spPr>
          <a:xfrm>
            <a:off x="5295900" y="2766219"/>
            <a:ext cx="4794618" cy="1325563"/>
          </a:xfrm>
          <a:ln w="76200">
            <a:solidFill>
              <a:srgbClr val="E76F51"/>
            </a:solidFill>
          </a:ln>
        </p:spPr>
        <p:txBody>
          <a:bodyPr>
            <a:noAutofit/>
          </a:bodyPr>
          <a:lstStyle/>
          <a:p>
            <a:pPr algn="ctr"/>
            <a:r>
              <a:rPr lang="en-US" sz="4800" dirty="0">
                <a:solidFill>
                  <a:schemeClr val="accent3"/>
                </a:solidFill>
              </a:rPr>
              <a:t>MARS</a:t>
            </a:r>
            <a:r>
              <a:rPr lang="en-US" sz="4800" dirty="0"/>
              <a:t> </a:t>
            </a:r>
            <a:r>
              <a:rPr lang="en-US" sz="4800" dirty="0">
                <a:solidFill>
                  <a:schemeClr val="accent2"/>
                </a:solidFill>
              </a:rPr>
              <a:t>Rover</a:t>
            </a:r>
            <a:endParaRPr lang="en-US" sz="2400" dirty="0">
              <a:solidFill>
                <a:schemeClr val="accent5"/>
              </a:solidFill>
            </a:endParaRPr>
          </a:p>
        </p:txBody>
      </p:sp>
    </p:spTree>
    <p:extLst>
      <p:ext uri="{BB962C8B-B14F-4D97-AF65-F5344CB8AC3E}">
        <p14:creationId xmlns:p14="http://schemas.microsoft.com/office/powerpoint/2010/main" val="264752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876300" y="692151"/>
            <a:ext cx="10417629" cy="639979"/>
          </a:xfrm>
        </p:spPr>
        <p:txBody>
          <a:bodyPr>
            <a:normAutofit/>
          </a:bodyPr>
          <a:lstStyle/>
          <a:p>
            <a:r>
              <a:rPr lang="en-US" dirty="0">
                <a:solidFill>
                  <a:schemeClr val="accent3"/>
                </a:solidFill>
              </a:rPr>
              <a:t>Data Transmission</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876300" y="1586130"/>
            <a:ext cx="10825480" cy="1740821"/>
          </a:xfrm>
        </p:spPr>
        <p:txBody>
          <a:bodyPr>
            <a:normAutofit/>
          </a:bodyPr>
          <a:lstStyle/>
          <a:p>
            <a:pPr marL="285750" indent="-285750" algn="just">
              <a:lnSpc>
                <a:spcPct val="100000"/>
              </a:lnSpc>
              <a:buFont typeface="Arial" panose="020B0604020202020204" pitchFamily="34" charset="0"/>
              <a:buChar char="•"/>
            </a:pPr>
            <a:r>
              <a:rPr lang="en-US" altLang="en-US" sz="1800" b="0" dirty="0">
                <a:latin typeface="+mj-lt"/>
              </a:rPr>
              <a:t>The Rover has three antennas which are Ultra-High Frequency, High-Gain and Low-Gain Antenna. They are the “voice” and “ears” of the Rover.</a:t>
            </a:r>
          </a:p>
          <a:p>
            <a:pPr marL="285750" indent="-285750" algn="just">
              <a:lnSpc>
                <a:spcPct val="100000"/>
              </a:lnSpc>
              <a:buFont typeface="Arial" panose="020B0604020202020204" pitchFamily="34" charset="0"/>
              <a:buChar char="•"/>
            </a:pPr>
            <a:r>
              <a:rPr lang="en-US" altLang="en-US" dirty="0">
                <a:latin typeface="+mj-lt"/>
              </a:rPr>
              <a:t>UHF communicates with the Earth through NASA’s Mars orbiters using high frequency waves around 400MHz. </a:t>
            </a:r>
            <a:r>
              <a:rPr lang="en-US" altLang="en-US" sz="1800" b="0" dirty="0">
                <a:latin typeface="+mj-lt"/>
              </a:rPr>
              <a:t>The orbiters then use their much larger antennas and transmitters to relay that data on the long-distance link back to Earth.</a:t>
            </a:r>
          </a:p>
        </p:txBody>
      </p:sp>
      <p:sp>
        <p:nvSpPr>
          <p:cNvPr id="8" name="Text Placeholder 9">
            <a:extLst>
              <a:ext uri="{FF2B5EF4-FFF2-40B4-BE49-F238E27FC236}">
                <a16:creationId xmlns:a16="http://schemas.microsoft.com/office/drawing/2014/main" id="{08617F8C-B4F6-49EC-8269-847D172F2DCA}"/>
              </a:ext>
            </a:extLst>
          </p:cNvPr>
          <p:cNvSpPr txBox="1">
            <a:spLocks/>
          </p:cNvSpPr>
          <p:nvPr/>
        </p:nvSpPr>
        <p:spPr>
          <a:xfrm>
            <a:off x="876300" y="2944204"/>
            <a:ext cx="6733869" cy="2694654"/>
          </a:xfrm>
          <a:prstGeom prst="rect">
            <a:avLst/>
          </a:prstGeom>
          <a:noFill/>
        </p:spPr>
        <p:txBody>
          <a:bodyPr vert="horz" wrap="square" lIns="0" tIns="0" rIns="0" bIns="0" rtlCol="0">
            <a:norm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lnSpc>
                <a:spcPct val="100000"/>
              </a:lnSpc>
              <a:buFont typeface="Arial" panose="020B0604020202020204" pitchFamily="34" charset="0"/>
              <a:buChar char="•"/>
            </a:pPr>
            <a:r>
              <a:rPr lang="en-US" altLang="en-US" dirty="0">
                <a:latin typeface="+mj-lt"/>
              </a:rPr>
              <a:t>The high-gain antenna is steerable so it can point its radio beam in a specific direction. It transmits data directly to and from Earth.</a:t>
            </a:r>
          </a:p>
          <a:p>
            <a:pPr marL="285750" indent="-285750" algn="just" fontAlgn="auto">
              <a:lnSpc>
                <a:spcPct val="100000"/>
              </a:lnSpc>
              <a:buFont typeface="Arial" panose="020B0604020202020204" pitchFamily="34" charset="0"/>
              <a:buChar char="•"/>
            </a:pPr>
            <a:r>
              <a:rPr lang="en-US" altLang="en-US" dirty="0">
                <a:latin typeface="+mj-lt"/>
              </a:rPr>
              <a:t>Activities such as taking pictures, driving, and operating the instruments are performed under commands transmitted in a command sequence to the rover from the flight team back on Earth.</a:t>
            </a:r>
          </a:p>
          <a:p>
            <a:pPr algn="just" fontAlgn="auto">
              <a:lnSpc>
                <a:spcPct val="100000"/>
              </a:lnSpc>
            </a:pPr>
            <a:endParaRPr lang="en-US" altLang="en-US" dirty="0">
              <a:latin typeface="+mj-lt"/>
            </a:endParaRPr>
          </a:p>
        </p:txBody>
      </p:sp>
      <p:pic>
        <p:nvPicPr>
          <p:cNvPr id="2050" name="Picture 2" descr="Talking to Mars: new antenna design could aid interplanetary communication">
            <a:extLst>
              <a:ext uri="{FF2B5EF4-FFF2-40B4-BE49-F238E27FC236}">
                <a16:creationId xmlns:a16="http://schemas.microsoft.com/office/drawing/2014/main" id="{A411A022-839D-40F3-87F2-BF08041CA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2862841"/>
            <a:ext cx="3898900" cy="277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9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a:xfrm>
            <a:off x="4533898" y="715961"/>
            <a:ext cx="6955735" cy="655639"/>
          </a:xfrm>
        </p:spPr>
        <p:txBody>
          <a:bodyPr/>
          <a:lstStyle/>
          <a:p>
            <a:r>
              <a:rPr lang="en-US" dirty="0">
                <a:solidFill>
                  <a:srgbClr val="E9C369"/>
                </a:solidFill>
              </a:rPr>
              <a:t>Data Collection</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9" y="1397000"/>
            <a:ext cx="6955734" cy="5146040"/>
          </a:xfrm>
        </p:spPr>
        <p:txBody>
          <a:bodyPr>
            <a:normAutofit/>
          </a:bodyPr>
          <a:lstStyle/>
          <a:p>
            <a:pPr algn="just"/>
            <a:r>
              <a:rPr lang="en-US" altLang="en-US" dirty="0"/>
              <a:t>The Rover has microphones, antennas, cameras.</a:t>
            </a:r>
          </a:p>
          <a:p>
            <a:pPr lvl="1" algn="just"/>
            <a:r>
              <a:rPr lang="en-US" dirty="0"/>
              <a:t>SuperCam microphone gives the rover the chance to hear the sounds of Mars while performing science observations. The EDL microphone records the sound during landing on the surface.</a:t>
            </a:r>
          </a:p>
          <a:p>
            <a:pPr lvl="1" algn="just"/>
            <a:r>
              <a:rPr lang="en-US" dirty="0"/>
              <a:t>The Low-Gain Antenna is used for receiving data from the Earth.</a:t>
            </a:r>
          </a:p>
          <a:p>
            <a:pPr lvl="1" algn="just"/>
            <a:r>
              <a:rPr lang="en-US" dirty="0"/>
              <a:t>CacheCam takes microscopic pictures of the sample before sealed in a tube. MastCam-Z is 3D view camera that can see similar to what human eyes can see. SuperCam fires lasers at targets beyond reach. The laser examines if there is past life based on chemistry.</a:t>
            </a:r>
          </a:p>
          <a:p>
            <a:pPr lvl="1" algn="just"/>
            <a:r>
              <a:rPr lang="fr-FR" dirty="0"/>
              <a:t>PIXL uses X-ray fluorescence to identify chemical elements and has micro camera to verify visible characteristics.</a:t>
            </a:r>
          </a:p>
          <a:p>
            <a:pPr lvl="1" algn="just"/>
            <a:r>
              <a:rPr lang="fr-FR" dirty="0"/>
              <a:t>SHERLOC uses spectrometers, lasers and extreme close-up cameras for studying a certain area.</a:t>
            </a:r>
          </a:p>
          <a:p>
            <a:pPr lvl="1" algn="just"/>
            <a:r>
              <a:rPr lang="fr-FR" dirty="0"/>
              <a:t>WATSON camera captures images that bridge SHERLOC, Mastcam-Z and SuperCam outputs. It can </a:t>
            </a:r>
            <a:r>
              <a:rPr lang="en-MY" dirty="0"/>
              <a:t>also</a:t>
            </a:r>
            <a:r>
              <a:rPr lang="fr-FR" dirty="0"/>
              <a:t> monitor the functionality of other parts such as the Moxie.</a:t>
            </a:r>
          </a:p>
          <a:p>
            <a:pPr lvl="1" algn="just"/>
            <a:endParaRPr lang="fr-FR" dirty="0"/>
          </a:p>
          <a:p>
            <a:pPr algn="just"/>
            <a:endParaRPr lang="en-US" dirty="0"/>
          </a:p>
        </p:txBody>
      </p:sp>
    </p:spTree>
    <p:extLst>
      <p:ext uri="{BB962C8B-B14F-4D97-AF65-F5344CB8AC3E}">
        <p14:creationId xmlns:p14="http://schemas.microsoft.com/office/powerpoint/2010/main" val="331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a:xfrm>
            <a:off x="4533898" y="715961"/>
            <a:ext cx="6955735" cy="655639"/>
          </a:xfrm>
        </p:spPr>
        <p:txBody>
          <a:bodyPr/>
          <a:lstStyle/>
          <a:p>
            <a:r>
              <a:rPr lang="en-US" dirty="0">
                <a:solidFill>
                  <a:srgbClr val="E9C369"/>
                </a:solidFill>
              </a:rPr>
              <a:t>Data Collection</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9" y="1397000"/>
            <a:ext cx="6955734" cy="5146040"/>
          </a:xfrm>
        </p:spPr>
        <p:txBody>
          <a:bodyPr>
            <a:normAutofit/>
          </a:bodyPr>
          <a:lstStyle/>
          <a:p>
            <a:pPr algn="just"/>
            <a:r>
              <a:rPr lang="en-US" altLang="en-US" dirty="0"/>
              <a:t>The Rover has microphones, antennas, cameras.</a:t>
            </a:r>
          </a:p>
          <a:p>
            <a:pPr lvl="1" algn="just"/>
            <a:r>
              <a:rPr lang="fr-FR" dirty="0"/>
              <a:t>The Radar Imager (RIMFAX) uses radar waves to probe </a:t>
            </a:r>
            <a:r>
              <a:rPr lang="en-MY" dirty="0"/>
              <a:t>the ground under the rover. </a:t>
            </a:r>
            <a:r>
              <a:rPr lang="en-US" dirty="0"/>
              <a:t>It is used to see geologic features under the surface with ground-penetrating radar.</a:t>
            </a:r>
            <a:endParaRPr lang="fr-FR" dirty="0"/>
          </a:p>
          <a:p>
            <a:pPr algn="just"/>
            <a:endParaRPr lang="en-US" dirty="0"/>
          </a:p>
        </p:txBody>
      </p:sp>
    </p:spTree>
    <p:extLst>
      <p:ext uri="{BB962C8B-B14F-4D97-AF65-F5344CB8AC3E}">
        <p14:creationId xmlns:p14="http://schemas.microsoft.com/office/powerpoint/2010/main" val="24491961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762000" y="715961"/>
            <a:ext cx="7015316" cy="1189038"/>
          </a:xfrm>
        </p:spPr>
        <p:txBody>
          <a:bodyPr/>
          <a:lstStyle/>
          <a:p>
            <a:r>
              <a:rPr lang="en-US" dirty="0"/>
              <a:t>Power Management System</a:t>
            </a:r>
          </a:p>
        </p:txBody>
      </p:sp>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324893"/>
            <a:ext cx="6477000" cy="5420035"/>
          </a:xfrm>
        </p:spPr>
        <p:txBody>
          <a:bodyPr>
            <a:normAutofit/>
          </a:bodyPr>
          <a:lstStyle/>
          <a:p>
            <a:pPr marL="0" indent="0" algn="just" fontAlgn="auto">
              <a:spcAft>
                <a:spcPts val="0"/>
              </a:spcAft>
              <a:buNone/>
            </a:pPr>
            <a:r>
              <a:rPr lang="en-US" altLang="en-US" b="1" dirty="0">
                <a:solidFill>
                  <a:schemeClr val="accent1"/>
                </a:solidFill>
              </a:rPr>
              <a:t>Generates its own electricity and maintaining its power.</a:t>
            </a:r>
          </a:p>
          <a:p>
            <a:pPr lvl="1" algn="just"/>
            <a:r>
              <a:rPr lang="en-US" dirty="0"/>
              <a:t>Uses radio isotope(Plutonium Dioxide) thermal-electric generator which converts heat from natural decaying of radio isotopes into electricity.</a:t>
            </a:r>
          </a:p>
          <a:p>
            <a:pPr lvl="1" algn="just"/>
            <a:r>
              <a:rPr lang="en-US" dirty="0"/>
              <a:t>Seebeck effect: direct conversion of temperature differences to electrical voltage via a thermocouple. It requires two semiconductors which carries electrons(Lead Telluride) and holes(Tellurium, Antimony, Germanium, Silver).</a:t>
            </a:r>
            <a:endParaRPr lang="en-US" b="1" dirty="0"/>
          </a:p>
          <a:p>
            <a:pPr lvl="1" algn="just"/>
            <a:r>
              <a:rPr lang="en-US" dirty="0"/>
              <a:t>When heat is applied, the electron will move to fill in the holes, producing electricity.</a:t>
            </a:r>
          </a:p>
          <a:p>
            <a:pPr lvl="1" algn="just"/>
            <a:r>
              <a:rPr lang="en-US" dirty="0"/>
              <a:t>4.8kg Plutonium Dioxide is placed as the steady heat supply.</a:t>
            </a:r>
          </a:p>
          <a:p>
            <a:pPr lvl="1" algn="just"/>
            <a:r>
              <a:rPr lang="en-US" dirty="0"/>
              <a:t>This process can generate 110 Watts of power at one time and can operate for 14 years.</a:t>
            </a:r>
          </a:p>
          <a:p>
            <a:pPr lvl="1" algn="just"/>
            <a:r>
              <a:rPr lang="en-US" dirty="0"/>
              <a:t>Two lithium-ion rechargeable batteries to meet demands of rover activities that temporarily exceeds the generator’s steady electrical output levels such as when using Moxie.</a:t>
            </a:r>
            <a:endParaRPr lang="en-US" dirty="0">
              <a:solidFill>
                <a:schemeClr val="accent1"/>
              </a:solidFill>
            </a:endParaRPr>
          </a:p>
        </p:txBody>
      </p:sp>
    </p:spTree>
    <p:extLst>
      <p:ext uri="{BB962C8B-B14F-4D97-AF65-F5344CB8AC3E}">
        <p14:creationId xmlns:p14="http://schemas.microsoft.com/office/powerpoint/2010/main" val="30994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p:txBody>
          <a:bodyPr/>
          <a:lstStyle/>
          <a:p>
            <a:r>
              <a:rPr lang="en-US" dirty="0"/>
              <a:t>MARS Helicopter</a:t>
            </a:r>
          </a:p>
        </p:txBody>
      </p:sp>
      <p:pic>
        <p:nvPicPr>
          <p:cNvPr id="1026" name="Picture 2">
            <a:extLst>
              <a:ext uri="{FF2B5EF4-FFF2-40B4-BE49-F238E27FC236}">
                <a16:creationId xmlns:a16="http://schemas.microsoft.com/office/drawing/2014/main" id="{5E3EB19E-A1AC-4EA6-844C-EE3587AE2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153" y="1519238"/>
            <a:ext cx="7007694" cy="46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9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p:txBody>
          <a:bodyPr/>
          <a:lstStyle/>
          <a:p>
            <a:r>
              <a:rPr lang="en-US" dirty="0"/>
              <a:t>MARS Helicopter</a:t>
            </a:r>
          </a:p>
        </p:txBody>
      </p:sp>
      <p:sp>
        <p:nvSpPr>
          <p:cNvPr id="16" name="Text Placeholder 15">
            <a:extLst>
              <a:ext uri="{FF2B5EF4-FFF2-40B4-BE49-F238E27FC236}">
                <a16:creationId xmlns:a16="http://schemas.microsoft.com/office/drawing/2014/main" id="{82B839A9-BE4F-40C7-ABA3-682B626FFB08}"/>
              </a:ext>
            </a:extLst>
          </p:cNvPr>
          <p:cNvSpPr>
            <a:spLocks noGrp="1"/>
          </p:cNvSpPr>
          <p:nvPr>
            <p:ph type="body" sz="quarter" idx="13"/>
          </p:nvPr>
        </p:nvSpPr>
        <p:spPr>
          <a:xfrm>
            <a:off x="819150" y="1483360"/>
            <a:ext cx="10553700" cy="736600"/>
          </a:xfrm>
        </p:spPr>
        <p:txBody>
          <a:bodyPr>
            <a:normAutofit/>
          </a:bodyPr>
          <a:lstStyle/>
          <a:p>
            <a:r>
              <a:rPr lang="en-US" altLang="en-US" b="1" dirty="0"/>
              <a:t>The MARS Helicopter called Ingenuity’s main function is to check the route for the Perseverance Rover to take. This is important to ensure the safety of the rover on the Martian land. </a:t>
            </a:r>
            <a:endParaRPr lang="en-US" b="1" dirty="0"/>
          </a:p>
        </p:txBody>
      </p:sp>
      <p:graphicFrame>
        <p:nvGraphicFramePr>
          <p:cNvPr id="5" name="Content Placeholder 6" descr="smart art graphic">
            <a:extLst>
              <a:ext uri="{FF2B5EF4-FFF2-40B4-BE49-F238E27FC236}">
                <a16:creationId xmlns:a16="http://schemas.microsoft.com/office/drawing/2014/main" id="{58BC2774-0387-4C12-835D-5AA8B2A1FDA5}"/>
              </a:ext>
            </a:extLst>
          </p:cNvPr>
          <p:cNvGraphicFramePr>
            <a:graphicFrameLocks/>
          </p:cNvGraphicFramePr>
          <p:nvPr>
            <p:extLst>
              <p:ext uri="{D42A27DB-BD31-4B8C-83A1-F6EECF244321}">
                <p14:modId xmlns:p14="http://schemas.microsoft.com/office/powerpoint/2010/main" val="3946369968"/>
              </p:ext>
            </p:extLst>
          </p:nvPr>
        </p:nvGraphicFramePr>
        <p:xfrm>
          <a:off x="254000" y="2296160"/>
          <a:ext cx="11704320"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60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p:txBody>
          <a:bodyPr/>
          <a:lstStyle/>
          <a:p>
            <a:r>
              <a:rPr lang="en-US" dirty="0"/>
              <a:t>MARS Helicopter</a:t>
            </a:r>
          </a:p>
        </p:txBody>
      </p:sp>
      <p:graphicFrame>
        <p:nvGraphicFramePr>
          <p:cNvPr id="5" name="Content Placeholder 6" descr="smart art graphic">
            <a:extLst>
              <a:ext uri="{FF2B5EF4-FFF2-40B4-BE49-F238E27FC236}">
                <a16:creationId xmlns:a16="http://schemas.microsoft.com/office/drawing/2014/main" id="{58BC2774-0387-4C12-835D-5AA8B2A1FDA5}"/>
              </a:ext>
            </a:extLst>
          </p:cNvPr>
          <p:cNvGraphicFramePr>
            <a:graphicFrameLocks/>
          </p:cNvGraphicFramePr>
          <p:nvPr>
            <p:extLst>
              <p:ext uri="{D42A27DB-BD31-4B8C-83A1-F6EECF244321}">
                <p14:modId xmlns:p14="http://schemas.microsoft.com/office/powerpoint/2010/main" val="510436642"/>
              </p:ext>
            </p:extLst>
          </p:nvPr>
        </p:nvGraphicFramePr>
        <p:xfrm>
          <a:off x="147145" y="1362296"/>
          <a:ext cx="11811175" cy="5231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0613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2" y="573025"/>
            <a:ext cx="9141397" cy="595376"/>
          </a:xfrm>
        </p:spPr>
        <p:txBody>
          <a:bodyPr>
            <a:normAutofit fontScale="90000"/>
          </a:bodyPr>
          <a:lstStyle/>
          <a:p>
            <a:pPr algn="ctr"/>
            <a:r>
              <a:rPr lang="en-US" sz="4000" b="1" dirty="0">
                <a:solidFill>
                  <a:schemeClr val="tx1"/>
                </a:solidFill>
              </a:rPr>
              <a:t>Hardware</a:t>
            </a:r>
            <a:endParaRPr lang="en-US" b="1" dirty="0">
              <a:solidFill>
                <a:schemeClr val="tx1"/>
              </a:solidFill>
            </a:endParaRPr>
          </a:p>
        </p:txBody>
      </p:sp>
      <p:graphicFrame>
        <p:nvGraphicFramePr>
          <p:cNvPr id="6" name="Table 6">
            <a:extLst>
              <a:ext uri="{FF2B5EF4-FFF2-40B4-BE49-F238E27FC236}">
                <a16:creationId xmlns:a16="http://schemas.microsoft.com/office/drawing/2014/main" id="{A550AB94-0C4C-4D42-85EB-F6CEADA1A68D}"/>
              </a:ext>
            </a:extLst>
          </p:cNvPr>
          <p:cNvGraphicFramePr>
            <a:graphicFrameLocks noGrp="1"/>
          </p:cNvGraphicFramePr>
          <p:nvPr>
            <p:extLst>
              <p:ext uri="{D42A27DB-BD31-4B8C-83A1-F6EECF244321}">
                <p14:modId xmlns:p14="http://schemas.microsoft.com/office/powerpoint/2010/main" val="1505098836"/>
              </p:ext>
            </p:extLst>
          </p:nvPr>
        </p:nvGraphicFramePr>
        <p:xfrm>
          <a:off x="2032000" y="1237826"/>
          <a:ext cx="8128000" cy="4947920"/>
        </p:xfrm>
        <a:graphic>
          <a:graphicData uri="http://schemas.openxmlformats.org/drawingml/2006/table">
            <a:tbl>
              <a:tblPr firstRow="1" bandRow="1">
                <a:tableStyleId>{21E4AEA4-8DFA-4A89-87EB-49C32662AFE0}</a:tableStyleId>
              </a:tblPr>
              <a:tblGrid>
                <a:gridCol w="2255520">
                  <a:extLst>
                    <a:ext uri="{9D8B030D-6E8A-4147-A177-3AD203B41FA5}">
                      <a16:colId xmlns:a16="http://schemas.microsoft.com/office/drawing/2014/main" val="817405776"/>
                    </a:ext>
                  </a:extLst>
                </a:gridCol>
                <a:gridCol w="5872480">
                  <a:extLst>
                    <a:ext uri="{9D8B030D-6E8A-4147-A177-3AD203B41FA5}">
                      <a16:colId xmlns:a16="http://schemas.microsoft.com/office/drawing/2014/main" val="134651330"/>
                    </a:ext>
                  </a:extLst>
                </a:gridCol>
              </a:tblGrid>
              <a:tr h="370840">
                <a:tc>
                  <a:txBody>
                    <a:bodyPr/>
                    <a:lstStyle/>
                    <a:p>
                      <a:pPr algn="ctr"/>
                      <a:r>
                        <a:rPr lang="en-US" dirty="0"/>
                        <a:t>ITEMS</a:t>
                      </a:r>
                      <a:endParaRPr lang="en-MY" dirty="0"/>
                    </a:p>
                  </a:txBody>
                  <a:tcPr/>
                </a:tc>
                <a:tc>
                  <a:txBody>
                    <a:bodyPr/>
                    <a:lstStyle/>
                    <a:p>
                      <a:pPr algn="ctr"/>
                      <a:r>
                        <a:rPr lang="en-US" dirty="0"/>
                        <a:t>LINK</a:t>
                      </a:r>
                      <a:endParaRPr lang="en-MY" dirty="0"/>
                    </a:p>
                  </a:txBody>
                  <a:tcPr/>
                </a:tc>
                <a:extLst>
                  <a:ext uri="{0D108BD9-81ED-4DB2-BD59-A6C34878D82A}">
                    <a16:rowId xmlns:a16="http://schemas.microsoft.com/office/drawing/2014/main" val="129284486"/>
                  </a:ext>
                </a:extLst>
              </a:tr>
              <a:tr h="370840">
                <a:tc>
                  <a:txBody>
                    <a:bodyPr/>
                    <a:lstStyle/>
                    <a:p>
                      <a:r>
                        <a:rPr lang="en-US" dirty="0">
                          <a:solidFill>
                            <a:srgbClr val="264653"/>
                          </a:solidFill>
                        </a:rPr>
                        <a:t>Lithium Ion Battery</a:t>
                      </a:r>
                      <a:endParaRPr lang="en-MY" dirty="0">
                        <a:solidFill>
                          <a:srgbClr val="264653"/>
                        </a:solidFill>
                      </a:endParaRPr>
                    </a:p>
                  </a:txBody>
                  <a:tcPr/>
                </a:tc>
                <a:tc>
                  <a:txBody>
                    <a:bodyPr/>
                    <a:lstStyle/>
                    <a:p>
                      <a:r>
                        <a:rPr lang="en-MY" dirty="0">
                          <a:solidFill>
                            <a:srgbClr val="264653"/>
                          </a:solidFill>
                        </a:rPr>
                        <a:t>https://www.ebay.com/b/Li-Ion-Rechargeable-Batteries-800-mAh-Amp-Hours/48619/bn_7116958002</a:t>
                      </a:r>
                    </a:p>
                  </a:txBody>
                  <a:tcPr/>
                </a:tc>
                <a:extLst>
                  <a:ext uri="{0D108BD9-81ED-4DB2-BD59-A6C34878D82A}">
                    <a16:rowId xmlns:a16="http://schemas.microsoft.com/office/drawing/2014/main" val="2236766892"/>
                  </a:ext>
                </a:extLst>
              </a:tr>
              <a:tr h="370840">
                <a:tc>
                  <a:txBody>
                    <a:bodyPr/>
                    <a:lstStyle/>
                    <a:p>
                      <a:r>
                        <a:rPr lang="it-IT" dirty="0">
                          <a:solidFill>
                            <a:srgbClr val="264653"/>
                          </a:solidFill>
                        </a:rPr>
                        <a:t>6-DOF Accelerometer and Gyro</a:t>
                      </a:r>
                      <a:endParaRPr lang="en-MY" dirty="0">
                        <a:solidFill>
                          <a:srgbClr val="264653"/>
                        </a:solidFill>
                      </a:endParaRPr>
                    </a:p>
                  </a:txBody>
                  <a:tcPr/>
                </a:tc>
                <a:tc>
                  <a:txBody>
                    <a:bodyPr/>
                    <a:lstStyle/>
                    <a:p>
                      <a:r>
                        <a:rPr lang="en-MY" dirty="0">
                          <a:solidFill>
                            <a:srgbClr val="264653"/>
                          </a:solidFill>
                        </a:rPr>
                        <a:t>https://my.cytron.io/p-gy-521-mpu6050-6dof-accelerometer-plus-gyro?r=1&amp;gclid=Cj0KCQjw9_mDBhCGARIsAN3PaFPePvjWeAyT2nYy1roEV6A6HwG3RwcUC_y1RhjxWlr2-fx-t2oQIZ8aAkcqEALw_wcB</a:t>
                      </a:r>
                    </a:p>
                  </a:txBody>
                  <a:tcPr/>
                </a:tc>
                <a:extLst>
                  <a:ext uri="{0D108BD9-81ED-4DB2-BD59-A6C34878D82A}">
                    <a16:rowId xmlns:a16="http://schemas.microsoft.com/office/drawing/2014/main" val="2135470624"/>
                  </a:ext>
                </a:extLst>
              </a:tr>
              <a:tr h="370840">
                <a:tc>
                  <a:txBody>
                    <a:bodyPr/>
                    <a:lstStyle/>
                    <a:p>
                      <a:r>
                        <a:rPr lang="en-US" dirty="0">
                          <a:solidFill>
                            <a:srgbClr val="264653"/>
                          </a:solidFill>
                        </a:rPr>
                        <a:t>Inclinometer</a:t>
                      </a:r>
                      <a:endParaRPr lang="en-MY" dirty="0">
                        <a:solidFill>
                          <a:srgbClr val="264653"/>
                        </a:solidFill>
                      </a:endParaRPr>
                    </a:p>
                  </a:txBody>
                  <a:tcPr/>
                </a:tc>
                <a:tc>
                  <a:txBody>
                    <a:bodyPr/>
                    <a:lstStyle/>
                    <a:p>
                      <a:r>
                        <a:rPr lang="en-MY" dirty="0">
                          <a:solidFill>
                            <a:srgbClr val="264653"/>
                          </a:solidFill>
                        </a:rPr>
                        <a:t>https://my.rs-online.com/web/p/spirit-levels-inclinometers/2006118</a:t>
                      </a:r>
                    </a:p>
                  </a:txBody>
                  <a:tcPr/>
                </a:tc>
                <a:extLst>
                  <a:ext uri="{0D108BD9-81ED-4DB2-BD59-A6C34878D82A}">
                    <a16:rowId xmlns:a16="http://schemas.microsoft.com/office/drawing/2014/main" val="1817552644"/>
                  </a:ext>
                </a:extLst>
              </a:tr>
              <a:tr h="370840">
                <a:tc>
                  <a:txBody>
                    <a:bodyPr/>
                    <a:lstStyle/>
                    <a:p>
                      <a:r>
                        <a:rPr lang="en-MY" dirty="0">
                          <a:solidFill>
                            <a:srgbClr val="264653"/>
                          </a:solidFill>
                        </a:rPr>
                        <a:t>Brushless DC Motor</a:t>
                      </a:r>
                    </a:p>
                  </a:txBody>
                  <a:tcPr/>
                </a:tc>
                <a:tc>
                  <a:txBody>
                    <a:bodyPr/>
                    <a:lstStyle/>
                    <a:p>
                      <a:r>
                        <a:rPr lang="en-MY" dirty="0">
                          <a:solidFill>
                            <a:srgbClr val="264653"/>
                          </a:solidFill>
                        </a:rPr>
                        <a:t>https://sea.banggood.com/BrotherHobby-Avenger-2806</a:t>
                      </a:r>
                    </a:p>
                  </a:txBody>
                  <a:tcPr/>
                </a:tc>
                <a:extLst>
                  <a:ext uri="{0D108BD9-81ED-4DB2-BD59-A6C34878D82A}">
                    <a16:rowId xmlns:a16="http://schemas.microsoft.com/office/drawing/2014/main" val="1965878075"/>
                  </a:ext>
                </a:extLst>
              </a:tr>
              <a:tr h="370840">
                <a:tc>
                  <a:txBody>
                    <a:bodyPr/>
                    <a:lstStyle/>
                    <a:p>
                      <a:r>
                        <a:rPr lang="en-US" dirty="0">
                          <a:solidFill>
                            <a:srgbClr val="264653"/>
                          </a:solidFill>
                        </a:rPr>
                        <a:t>Altimeter Sensor</a:t>
                      </a:r>
                      <a:endParaRPr lang="en-MY" dirty="0">
                        <a:solidFill>
                          <a:srgbClr val="264653"/>
                        </a:solidFill>
                      </a:endParaRPr>
                    </a:p>
                  </a:txBody>
                  <a:tcPr/>
                </a:tc>
                <a:tc>
                  <a:txBody>
                    <a:bodyPr/>
                    <a:lstStyle/>
                    <a:p>
                      <a:r>
                        <a:rPr lang="en-MY" dirty="0">
                          <a:solidFill>
                            <a:srgbClr val="264653"/>
                          </a:solidFill>
                        </a:rPr>
                        <a:t>https://my.cytron.io/p-mpl3115a2-i2c-barometric-altitude-temperature-sensor?r=1&amp;gclid=Cj0KCQjw9_mDBhCGARIsAN3PaFNfGXVgRNtmFSKbkE-wqjzRbGQLUy7XTp-iAviHtA9DSeIoBHN9NWAaAvkGEALw_wcB</a:t>
                      </a:r>
                    </a:p>
                  </a:txBody>
                  <a:tcPr/>
                </a:tc>
                <a:extLst>
                  <a:ext uri="{0D108BD9-81ED-4DB2-BD59-A6C34878D82A}">
                    <a16:rowId xmlns:a16="http://schemas.microsoft.com/office/drawing/2014/main" val="4082947611"/>
                  </a:ext>
                </a:extLst>
              </a:tr>
            </a:tbl>
          </a:graphicData>
        </a:graphic>
      </p:graphicFrame>
    </p:spTree>
    <p:extLst>
      <p:ext uri="{BB962C8B-B14F-4D97-AF65-F5344CB8AC3E}">
        <p14:creationId xmlns:p14="http://schemas.microsoft.com/office/powerpoint/2010/main" val="372448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400304"/>
            <a:ext cx="9141397" cy="615553"/>
          </a:xfrm>
        </p:spPr>
        <p:txBody>
          <a:bodyPr>
            <a:normAutofit/>
          </a:bodyPr>
          <a:lstStyle/>
          <a:p>
            <a:r>
              <a:rPr lang="en-US" dirty="0"/>
              <a:t>Perseverance Rover 	LATEST!</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743313" y="5090159"/>
            <a:ext cx="8705374" cy="335281"/>
          </a:xfrm>
        </p:spPr>
        <p:txBody>
          <a:bodyPr/>
          <a:lstStyle/>
          <a:p>
            <a:r>
              <a:rPr lang="en-US" b="1" dirty="0"/>
              <a:t>Mars Helicopter successful takeoff and landing on Mars just informed yesterday by Nasa JPL(left). The Perseverance is currently exploring Mars(right)!</a:t>
            </a:r>
          </a:p>
        </p:txBody>
      </p:sp>
      <p:pic>
        <p:nvPicPr>
          <p:cNvPr id="3" name="Picture 2">
            <a:extLst>
              <a:ext uri="{FF2B5EF4-FFF2-40B4-BE49-F238E27FC236}">
                <a16:creationId xmlns:a16="http://schemas.microsoft.com/office/drawing/2014/main" id="{DCD2D278-8E64-4B8E-8F0B-FA74A16B82C7}"/>
              </a:ext>
            </a:extLst>
          </p:cNvPr>
          <p:cNvPicPr>
            <a:picLocks noChangeAspect="1"/>
          </p:cNvPicPr>
          <p:nvPr/>
        </p:nvPicPr>
        <p:blipFill>
          <a:blip r:embed="rId3"/>
          <a:stretch>
            <a:fillRect/>
          </a:stretch>
        </p:blipFill>
        <p:spPr>
          <a:xfrm>
            <a:off x="985520" y="1467793"/>
            <a:ext cx="5789525" cy="3256608"/>
          </a:xfrm>
          <a:prstGeom prst="rect">
            <a:avLst/>
          </a:prstGeom>
        </p:spPr>
      </p:pic>
      <p:pic>
        <p:nvPicPr>
          <p:cNvPr id="3074" name="Picture 2" descr="A month on Mars: what NASA's Perseverance rover has found so far">
            <a:extLst>
              <a:ext uri="{FF2B5EF4-FFF2-40B4-BE49-F238E27FC236}">
                <a16:creationId xmlns:a16="http://schemas.microsoft.com/office/drawing/2014/main" id="{D277D60F-1E5E-48A7-927F-45F0ED938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045" y="1467793"/>
            <a:ext cx="4342144" cy="325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8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04330" y="2265680"/>
            <a:ext cx="9183339" cy="1361440"/>
          </a:xfrm>
        </p:spPr>
        <p:txBody>
          <a:bodyPr>
            <a:normAutofit/>
          </a:bodyPr>
          <a:lstStyle/>
          <a:p>
            <a:r>
              <a:rPr lang="en-US" sz="6600" dirty="0"/>
              <a:t>THANK </a:t>
            </a:r>
            <a:r>
              <a:rPr lang="en-US" sz="6600" dirty="0">
                <a:solidFill>
                  <a:schemeClr val="accent3"/>
                </a:solidFill>
              </a:rPr>
              <a:t>YOU!</a:t>
            </a:r>
            <a:endParaRPr lang="en-US" sz="6600" dirty="0"/>
          </a:p>
        </p:txBody>
      </p:sp>
    </p:spTree>
    <p:extLst>
      <p:ext uri="{BB962C8B-B14F-4D97-AF65-F5344CB8AC3E}">
        <p14:creationId xmlns:p14="http://schemas.microsoft.com/office/powerpoint/2010/main" val="25679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302849-2A9A-47A4-A0EB-5A3FA8BE70DB}"/>
              </a:ext>
            </a:extLst>
          </p:cNvPr>
          <p:cNvSpPr>
            <a:spLocks noGrp="1"/>
          </p:cNvSpPr>
          <p:nvPr>
            <p:ph type="title"/>
          </p:nvPr>
        </p:nvSpPr>
        <p:spPr>
          <a:xfrm>
            <a:off x="762000" y="715961"/>
            <a:ext cx="6477000" cy="1189038"/>
          </a:xfrm>
        </p:spPr>
        <p:txBody>
          <a:bodyPr/>
          <a:lstStyle/>
          <a:p>
            <a:r>
              <a:rPr lang="en-US" dirty="0">
                <a:solidFill>
                  <a:srgbClr val="264653"/>
                </a:solidFill>
              </a:rPr>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521542"/>
            <a:ext cx="6477000" cy="3524250"/>
          </a:xfrm>
        </p:spPr>
        <p:txBody>
          <a:bodyPr vert="horz" lIns="91440" tIns="45720" rIns="91440" bIns="45720" rtlCol="0" anchor="t">
            <a:normAutofit/>
          </a:bodyPr>
          <a:lstStyle/>
          <a:p>
            <a:pPr marL="285750" indent="-285750" algn="just">
              <a:buFont typeface="Arial" panose="020B0604020202020204" pitchFamily="34" charset="0"/>
              <a:buChar char="•"/>
            </a:pPr>
            <a:r>
              <a:rPr lang="en-US" altLang="en-US" b="0" dirty="0"/>
              <a:t>It started on July 1994, when the Sojourner Rover landed on Mars to explore the planet. Since then, multiple other successors had landed on Mars to carry out the same objectives, more precisely and accurately.</a:t>
            </a:r>
          </a:p>
          <a:p>
            <a:pPr marL="285750" indent="-285750" algn="just">
              <a:buFont typeface="Arial" panose="020B0604020202020204" pitchFamily="34" charset="0"/>
              <a:buChar char="•"/>
            </a:pPr>
            <a:r>
              <a:rPr lang="en-US" altLang="en-US" b="0" dirty="0"/>
              <a:t>The Mars 2020 Perseverance Rover is based on the Mars Science Laboratory’s latest Curiosity rover configuration. It is car-sized, about 10 feet long (not including the arm), 9 feet wide, and 7 feet tall (about 3 meters long, 2.7 meters wide, and 2.2 meters tall). But at 2,260 pounds (1,025 kilograms), it weighs less than a compact car. In some sense, the rover parts are similar to what any living creature would need to keep it "alive" and able to explore the planet Mars.</a:t>
            </a:r>
          </a:p>
          <a:p>
            <a:pPr marL="285750" indent="-285750" algn="just">
              <a:buFont typeface="Arial" panose="020B0604020202020204" pitchFamily="34" charset="0"/>
              <a:buChar char="•"/>
            </a:pPr>
            <a:endParaRPr lang="en-US" altLang="en-US" b="0" dirty="0"/>
          </a:p>
        </p:txBody>
      </p:sp>
      <p:pic>
        <p:nvPicPr>
          <p:cNvPr id="3" name="Picture 2">
            <a:extLst>
              <a:ext uri="{FF2B5EF4-FFF2-40B4-BE49-F238E27FC236}">
                <a16:creationId xmlns:a16="http://schemas.microsoft.com/office/drawing/2014/main" id="{19EF512E-1A7A-424B-8F81-34B88EE83FA5}"/>
              </a:ext>
            </a:extLst>
          </p:cNvPr>
          <p:cNvPicPr>
            <a:picLocks noChangeAspect="1"/>
          </p:cNvPicPr>
          <p:nvPr/>
        </p:nvPicPr>
        <p:blipFill>
          <a:blip r:embed="rId2"/>
          <a:stretch>
            <a:fillRect/>
          </a:stretch>
        </p:blipFill>
        <p:spPr>
          <a:xfrm>
            <a:off x="8402321" y="1511382"/>
            <a:ext cx="3789680" cy="3409950"/>
          </a:xfrm>
          <a:prstGeom prst="rect">
            <a:avLst/>
          </a:prstGeom>
        </p:spPr>
      </p:pic>
    </p:spTree>
    <p:extLst>
      <p:ext uri="{BB962C8B-B14F-4D97-AF65-F5344CB8AC3E}">
        <p14:creationId xmlns:p14="http://schemas.microsoft.com/office/powerpoint/2010/main" val="39519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75104"/>
            <a:ext cx="9141397" cy="615553"/>
          </a:xfrm>
        </p:spPr>
        <p:txBody>
          <a:bodyPr>
            <a:normAutofit/>
          </a:bodyPr>
          <a:lstStyle/>
          <a:p>
            <a:r>
              <a:rPr lang="en-US" dirty="0"/>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2686050"/>
            <a:ext cx="7799387" cy="2128462"/>
          </a:xfrm>
        </p:spPr>
        <p:txBody>
          <a:bodyPr/>
          <a:lstStyle/>
          <a:p>
            <a:r>
              <a:rPr lang="en-US" sz="2400" dirty="0">
                <a:solidFill>
                  <a:schemeClr val="accent3"/>
                </a:solidFill>
              </a:rPr>
              <a:t>#1 </a:t>
            </a:r>
            <a:r>
              <a:rPr lang="en-US" sz="2400" dirty="0"/>
              <a:t>Physical Design for various applications</a:t>
            </a:r>
          </a:p>
          <a:p>
            <a:r>
              <a:rPr lang="en-US" sz="2400" dirty="0">
                <a:solidFill>
                  <a:schemeClr val="accent3"/>
                </a:solidFill>
              </a:rPr>
              <a:t>#2 </a:t>
            </a:r>
            <a:r>
              <a:rPr lang="en-US" sz="2400" dirty="0"/>
              <a:t>Propulsion System and Actuators</a:t>
            </a:r>
          </a:p>
          <a:p>
            <a:r>
              <a:rPr lang="en-US" sz="2400" dirty="0">
                <a:solidFill>
                  <a:schemeClr val="accent3"/>
                </a:solidFill>
              </a:rPr>
              <a:t>#3</a:t>
            </a:r>
            <a:r>
              <a:rPr lang="en-US" sz="2400" dirty="0"/>
              <a:t> Navigation System and Control</a:t>
            </a:r>
          </a:p>
          <a:p>
            <a:r>
              <a:rPr lang="en-US" sz="2400" dirty="0">
                <a:solidFill>
                  <a:schemeClr val="accent3"/>
                </a:solidFill>
              </a:rPr>
              <a:t>#4 </a:t>
            </a:r>
            <a:r>
              <a:rPr lang="en-US" sz="2400" dirty="0"/>
              <a:t>Data Transmission</a:t>
            </a:r>
          </a:p>
          <a:p>
            <a:r>
              <a:rPr lang="en-US" sz="2400" dirty="0">
                <a:solidFill>
                  <a:schemeClr val="accent3"/>
                </a:solidFill>
              </a:rPr>
              <a:t>#5 </a:t>
            </a:r>
            <a:r>
              <a:rPr lang="en-US" sz="2400" dirty="0"/>
              <a:t>Data Collection</a:t>
            </a:r>
          </a:p>
          <a:p>
            <a:r>
              <a:rPr lang="en-US" sz="2400" dirty="0">
                <a:solidFill>
                  <a:schemeClr val="accent3"/>
                </a:solidFill>
              </a:rPr>
              <a:t>#6 </a:t>
            </a:r>
            <a:r>
              <a:rPr lang="en-US" sz="2400" dirty="0"/>
              <a:t>Power Management System</a:t>
            </a:r>
          </a:p>
        </p:txBody>
      </p:sp>
    </p:spTree>
    <p:extLst>
      <p:ext uri="{BB962C8B-B14F-4D97-AF65-F5344CB8AC3E}">
        <p14:creationId xmlns:p14="http://schemas.microsoft.com/office/powerpoint/2010/main" val="42516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081DA-4028-4204-A51C-7F62D45B6450}"/>
              </a:ext>
            </a:extLst>
          </p:cNvPr>
          <p:cNvSpPr>
            <a:spLocks noGrp="1"/>
          </p:cNvSpPr>
          <p:nvPr>
            <p:ph type="title"/>
          </p:nvPr>
        </p:nvSpPr>
        <p:spPr>
          <a:xfrm>
            <a:off x="3429000" y="401636"/>
            <a:ext cx="5334000" cy="1189038"/>
          </a:xfrm>
        </p:spPr>
        <p:txBody>
          <a:bodyPr/>
          <a:lstStyle/>
          <a:p>
            <a:r>
              <a:rPr lang="en-US" dirty="0"/>
              <a:t>General Components</a:t>
            </a:r>
          </a:p>
        </p:txBody>
      </p:sp>
      <p:pic>
        <p:nvPicPr>
          <p:cNvPr id="2" name="Picture Placeholder 1">
            <a:extLst>
              <a:ext uri="{FF2B5EF4-FFF2-40B4-BE49-F238E27FC236}">
                <a16:creationId xmlns:a16="http://schemas.microsoft.com/office/drawing/2014/main" id="{D88290C6-AB56-492A-B51C-A7DA07A2E423}"/>
              </a:ext>
            </a:extLst>
          </p:cNvPr>
          <p:cNvPicPr>
            <a:picLocks noGrp="1" noChangeAspect="1"/>
          </p:cNvPicPr>
          <p:nvPr>
            <p:ph type="pic" sz="quarter" idx="14"/>
          </p:nvPr>
        </p:nvPicPr>
        <p:blipFill>
          <a:blip r:embed="rId3"/>
          <a:srcRect l="1060" r="1060"/>
          <a:stretch>
            <a:fillRect/>
          </a:stretch>
        </p:blipFill>
        <p:spPr>
          <a:xfrm>
            <a:off x="3209925" y="1230313"/>
            <a:ext cx="5772151" cy="4520501"/>
          </a:xfrm>
          <a:prstGeom prst="rect">
            <a:avLst/>
          </a:prstGeom>
        </p:spPr>
      </p:pic>
    </p:spTree>
    <p:extLst>
      <p:ext uri="{BB962C8B-B14F-4D97-AF65-F5344CB8AC3E}">
        <p14:creationId xmlns:p14="http://schemas.microsoft.com/office/powerpoint/2010/main" val="6686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BA618-BF38-4C66-A054-AA45BAEA1C44}"/>
              </a:ext>
            </a:extLst>
          </p:cNvPr>
          <p:cNvSpPr>
            <a:spLocks noGrp="1"/>
          </p:cNvSpPr>
          <p:nvPr>
            <p:ph type="title"/>
          </p:nvPr>
        </p:nvSpPr>
        <p:spPr/>
        <p:txBody>
          <a:bodyPr/>
          <a:lstStyle/>
          <a:p>
            <a:r>
              <a:rPr lang="en-US" dirty="0"/>
              <a:t>Physical Design for various applications</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4533900" y="1904999"/>
            <a:ext cx="6955734" cy="4861561"/>
          </a:xfrm>
        </p:spPr>
        <p:txBody>
          <a:bodyPr vert="horz" lIns="91440" tIns="45720" rIns="91440" bIns="45720" rtlCol="0" anchor="t">
            <a:normAutofit/>
          </a:bodyPr>
          <a:lstStyle/>
          <a:p>
            <a:pPr algn="just"/>
            <a:r>
              <a:rPr lang="en-US" dirty="0"/>
              <a:t>MARS Perseverance Rover is equipped with the MARS Helicopter (Ingenuity) to check its route to ensure its safety.</a:t>
            </a:r>
          </a:p>
          <a:p>
            <a:pPr lvl="1" algn="just"/>
            <a:r>
              <a:rPr lang="en-US" dirty="0"/>
              <a:t>The 100kg-Rover body is a strong outer layer designed to protect the computer and electronic components.</a:t>
            </a:r>
          </a:p>
          <a:p>
            <a:pPr lvl="1" algn="just"/>
            <a:r>
              <a:rPr lang="en-US" dirty="0"/>
              <a:t>The Rover has a weather station to keep its body temperature at around 7 degrees Celsius even when the surrounding is freezing. This protects key components such as the battery and some of the sensitive electronics from harm at very cold temperatures.</a:t>
            </a:r>
          </a:p>
          <a:p>
            <a:pPr lvl="1" algn="just"/>
            <a:r>
              <a:rPr lang="en-US" dirty="0"/>
              <a:t>The Rover also has a Moxie box which traps Carbon Dioxide to convert it into Oxygen as fuel propellent and to test for future manned missions.</a:t>
            </a:r>
          </a:p>
          <a:p>
            <a:pPr lvl="1" algn="just"/>
            <a:r>
              <a:rPr lang="en-US" dirty="0"/>
              <a:t>It consists of six tires as it applies the rocker-bogie mechanism to move on the harsh surface of Mars. They are made of aluminum, with cleats for traction and curved titanium spokes as the rim for springy support. The threads of the cleats are tighter, higher and smoother compared to Curiosity. This gets rid of the hot spots that caused damage to the Curiosity tires.</a:t>
            </a:r>
          </a:p>
          <a:p>
            <a:pPr lvl="1" algn="just"/>
            <a:endParaRPr lang="en-US" dirty="0"/>
          </a:p>
          <a:p>
            <a:pPr lvl="1" algn="just"/>
            <a:endParaRPr lang="en-US" dirty="0"/>
          </a:p>
        </p:txBody>
      </p:sp>
    </p:spTree>
    <p:extLst>
      <p:ext uri="{BB962C8B-B14F-4D97-AF65-F5344CB8AC3E}">
        <p14:creationId xmlns:p14="http://schemas.microsoft.com/office/powerpoint/2010/main" val="18406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p:txBody>
          <a:bodyPr/>
          <a:lstStyle/>
          <a:p>
            <a:r>
              <a:rPr lang="en-US" dirty="0">
                <a:solidFill>
                  <a:srgbClr val="E9C369"/>
                </a:solidFill>
              </a:rPr>
              <a:t>Propulsion System and Actuators</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9" y="1862960"/>
            <a:ext cx="6955734" cy="4953000"/>
          </a:xfrm>
        </p:spPr>
        <p:txBody>
          <a:bodyPr>
            <a:normAutofit/>
          </a:bodyPr>
          <a:lstStyle/>
          <a:p>
            <a:pPr algn="just"/>
            <a:r>
              <a:rPr lang="en-US" altLang="en-US" dirty="0"/>
              <a:t>The Rover moves autonomously, with separately controlled motors for each wheel that utilizes rocker-bogie mechanism.</a:t>
            </a:r>
          </a:p>
          <a:p>
            <a:pPr lvl="1" algn="just"/>
            <a:r>
              <a:rPr lang="en-US" dirty="0"/>
              <a:t>The rover's rocker-bogie suspension enables the rover to drive over obstacles (such as rocks) or through depressions that are as large as the rover's wheel (52.5-centimeters, 20.7-inches).</a:t>
            </a:r>
            <a:endParaRPr lang="fr-FR" dirty="0"/>
          </a:p>
          <a:p>
            <a:pPr lvl="1" algn="just"/>
            <a:r>
              <a:rPr lang="en-US" dirty="0"/>
              <a:t>The two front and two rear wheels also have individual steering motors. This steering capability allows the vehicle to turn in place, a full 360 degrees. The four-wheel steering also allows the rover to swerve and curve, making arcing turns.</a:t>
            </a:r>
          </a:p>
          <a:p>
            <a:pPr lvl="1" algn="just"/>
            <a:r>
              <a:rPr lang="en-US" dirty="0"/>
              <a:t>There are two robotic arms, one at the front, the other at the bottom of the rover. The bottom arm is used to keep the sample in a sealed tube. The sealed tube is placed back on Martian land.</a:t>
            </a:r>
          </a:p>
          <a:p>
            <a:pPr lvl="1" algn="just"/>
            <a:r>
              <a:rPr lang="en-US" dirty="0"/>
              <a:t>The front robotic arm extract cores from rocks, takes microscopic images and analyzes the elemental composition and mineral makeup of Martian rocks and soil. It has 5 DOF.</a:t>
            </a:r>
          </a:p>
          <a:p>
            <a:pPr lvl="1" algn="just"/>
            <a:r>
              <a:rPr lang="en-US" dirty="0"/>
              <a:t>The rover can move autonomously and manually by the engineers on Earth.</a:t>
            </a:r>
            <a:endParaRPr lang="fr-FR" dirty="0"/>
          </a:p>
          <a:p>
            <a:pPr lvl="1" algn="just"/>
            <a:endParaRPr lang="fr-FR" dirty="0"/>
          </a:p>
          <a:p>
            <a:pPr algn="just"/>
            <a:endParaRPr lang="en-US" dirty="0"/>
          </a:p>
        </p:txBody>
      </p:sp>
    </p:spTree>
    <p:extLst>
      <p:ext uri="{BB962C8B-B14F-4D97-AF65-F5344CB8AC3E}">
        <p14:creationId xmlns:p14="http://schemas.microsoft.com/office/powerpoint/2010/main" val="1320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876300" y="692151"/>
            <a:ext cx="10417629" cy="639979"/>
          </a:xfrm>
        </p:spPr>
        <p:txBody>
          <a:bodyPr>
            <a:normAutofit/>
          </a:bodyPr>
          <a:lstStyle/>
          <a:p>
            <a:r>
              <a:rPr lang="en-US" dirty="0">
                <a:solidFill>
                  <a:schemeClr val="accent3"/>
                </a:solidFill>
              </a:rPr>
              <a:t>Rocker-bogie Mechanism</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876300" y="1858829"/>
            <a:ext cx="10417629" cy="1143001"/>
          </a:xfrm>
        </p:spPr>
        <p:txBody>
          <a:bodyPr>
            <a:normAutofit/>
          </a:bodyPr>
          <a:lstStyle/>
          <a:p>
            <a:pPr marL="285750" indent="-285750" algn="just">
              <a:lnSpc>
                <a:spcPct val="100000"/>
              </a:lnSpc>
              <a:buFont typeface="Arial" panose="020B0604020202020204" pitchFamily="34" charset="0"/>
              <a:buChar char="•"/>
            </a:pPr>
            <a:r>
              <a:rPr lang="en-US" altLang="en-US" sz="1800" b="0" dirty="0">
                <a:latin typeface="+mj-lt"/>
              </a:rPr>
              <a:t>Based on the diagram below, </a:t>
            </a:r>
            <a:r>
              <a:rPr lang="en-US" altLang="en-US" dirty="0">
                <a:latin typeface="+mj-lt"/>
              </a:rPr>
              <a:t>t</a:t>
            </a:r>
            <a:r>
              <a:rPr lang="en-US" altLang="en-US" sz="1800" b="0" dirty="0">
                <a:latin typeface="+mj-lt"/>
              </a:rPr>
              <a:t>he rocker part of the suspension comes from the rocking aspect of the larger, body-mounted linkage on each side of the rover.</a:t>
            </a:r>
          </a:p>
          <a:p>
            <a:pPr marL="285750" indent="-285750" algn="just">
              <a:lnSpc>
                <a:spcPct val="100000"/>
              </a:lnSpc>
              <a:buFont typeface="Arial" panose="020B0604020202020204" pitchFamily="34" charset="0"/>
              <a:buChar char="•"/>
            </a:pPr>
            <a:r>
              <a:rPr lang="en-US" altLang="en-US" dirty="0">
                <a:latin typeface="+mj-lt"/>
              </a:rPr>
              <a:t>The </a:t>
            </a:r>
            <a:r>
              <a:rPr lang="en-US" altLang="en-US" sz="1800" b="0" dirty="0">
                <a:latin typeface="+mj-lt"/>
              </a:rPr>
              <a:t>bogie part refers to the smaller linkage that pivots to the rocker in the middle and which has a drive wheel at each end.</a:t>
            </a:r>
          </a:p>
        </p:txBody>
      </p:sp>
      <p:pic>
        <p:nvPicPr>
          <p:cNvPr id="3" name="Picture 2">
            <a:extLst>
              <a:ext uri="{FF2B5EF4-FFF2-40B4-BE49-F238E27FC236}">
                <a16:creationId xmlns:a16="http://schemas.microsoft.com/office/drawing/2014/main" id="{C7B26339-492B-47B1-86C3-195BB3DB6406}"/>
              </a:ext>
            </a:extLst>
          </p:cNvPr>
          <p:cNvPicPr>
            <a:picLocks noChangeAspect="1"/>
          </p:cNvPicPr>
          <p:nvPr/>
        </p:nvPicPr>
        <p:blipFill>
          <a:blip r:embed="rId3"/>
          <a:stretch>
            <a:fillRect/>
          </a:stretch>
        </p:blipFill>
        <p:spPr>
          <a:xfrm>
            <a:off x="8061307" y="2834354"/>
            <a:ext cx="3810000" cy="2857500"/>
          </a:xfrm>
          <a:prstGeom prst="rect">
            <a:avLst/>
          </a:prstGeom>
        </p:spPr>
      </p:pic>
      <p:sp>
        <p:nvSpPr>
          <p:cNvPr id="8" name="Text Placeholder 9">
            <a:extLst>
              <a:ext uri="{FF2B5EF4-FFF2-40B4-BE49-F238E27FC236}">
                <a16:creationId xmlns:a16="http://schemas.microsoft.com/office/drawing/2014/main" id="{08617F8C-B4F6-49EC-8269-847D172F2DCA}"/>
              </a:ext>
            </a:extLst>
          </p:cNvPr>
          <p:cNvSpPr txBox="1">
            <a:spLocks/>
          </p:cNvSpPr>
          <p:nvPr/>
        </p:nvSpPr>
        <p:spPr>
          <a:xfrm>
            <a:off x="876300" y="2971350"/>
            <a:ext cx="6733869" cy="2694654"/>
          </a:xfrm>
          <a:prstGeom prst="rect">
            <a:avLst/>
          </a:prstGeom>
          <a:noFill/>
        </p:spPr>
        <p:txBody>
          <a:bodyPr vert="horz" wrap="square" lIns="0" tIns="0" rIns="0" bIns="0" rtlCol="0">
            <a:norm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lnSpc>
                <a:spcPct val="100000"/>
              </a:lnSpc>
              <a:buFont typeface="Arial" panose="020B0604020202020204" pitchFamily="34" charset="0"/>
              <a:buChar char="•"/>
            </a:pPr>
            <a:r>
              <a:rPr lang="en-US" altLang="en-US" dirty="0">
                <a:latin typeface="+mj-lt"/>
              </a:rPr>
              <a:t>The rockers are attached either side of the rover with the body through a differential. One end of the rocker is attached to a wheel and the other is pivoted to the bogie.</a:t>
            </a:r>
          </a:p>
          <a:p>
            <a:pPr marL="285750" indent="-285750" algn="just" fontAlgn="auto">
              <a:lnSpc>
                <a:spcPct val="100000"/>
              </a:lnSpc>
              <a:buFont typeface="Arial" panose="020B0604020202020204" pitchFamily="34" charset="0"/>
              <a:buChar char="•"/>
            </a:pPr>
            <a:r>
              <a:rPr lang="en-US" altLang="en-US" dirty="0">
                <a:latin typeface="+mj-lt"/>
              </a:rPr>
              <a:t>Based on the low center of mass, the Perseverance rover can withstand a tilt of at least 45 degrees in any direction without overturning.</a:t>
            </a:r>
          </a:p>
          <a:p>
            <a:pPr marL="285750" indent="-285750" algn="just" fontAlgn="auto">
              <a:lnSpc>
                <a:spcPct val="100000"/>
              </a:lnSpc>
              <a:buFont typeface="Arial" panose="020B0604020202020204" pitchFamily="34" charset="0"/>
              <a:buChar char="•"/>
            </a:pPr>
            <a:r>
              <a:rPr lang="en-US" altLang="en-US" dirty="0">
                <a:latin typeface="+mj-lt"/>
              </a:rPr>
              <a:t>The differential link allows the rover go through different obstacles on either side at the same time in a stable way.</a:t>
            </a:r>
          </a:p>
        </p:txBody>
      </p:sp>
    </p:spTree>
    <p:extLst>
      <p:ext uri="{BB962C8B-B14F-4D97-AF65-F5344CB8AC3E}">
        <p14:creationId xmlns:p14="http://schemas.microsoft.com/office/powerpoint/2010/main" val="416978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762000" y="715961"/>
            <a:ext cx="7015316" cy="1189038"/>
          </a:xfrm>
        </p:spPr>
        <p:txBody>
          <a:bodyPr/>
          <a:lstStyle/>
          <a:p>
            <a:r>
              <a:rPr lang="en-US" dirty="0"/>
              <a:t>Navigation System and Control</a:t>
            </a:r>
          </a:p>
        </p:txBody>
      </p:sp>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904999"/>
            <a:ext cx="6477000" cy="4780281"/>
          </a:xfrm>
        </p:spPr>
        <p:txBody>
          <a:bodyPr>
            <a:normAutofit/>
          </a:bodyPr>
          <a:lstStyle/>
          <a:p>
            <a:pPr marL="0" indent="0" fontAlgn="auto">
              <a:spcAft>
                <a:spcPts val="0"/>
              </a:spcAft>
              <a:buNone/>
            </a:pPr>
            <a:r>
              <a:rPr lang="en-US" altLang="en-US" dirty="0"/>
              <a:t>The Rover can move autonomously and monitor its health.</a:t>
            </a:r>
            <a:endParaRPr lang="en-US" altLang="en-US" b="1" dirty="0">
              <a:solidFill>
                <a:schemeClr val="accent1"/>
              </a:solidFill>
            </a:endParaRPr>
          </a:p>
          <a:p>
            <a:pPr lvl="1" algn="just"/>
            <a:r>
              <a:rPr lang="en-US" dirty="0"/>
              <a:t>The rover has an Inertial Measurement Unit (IMU) that provides 3-axis information on its position, which enables the rover to make precise vertical, horizontal, and side-to-side (yaw) movements. The device is used in rover navigation to support safe traverses and to estimate the degree of tilt the rover is experiencing on the surface of Mars. The rover avoids surface that tilts 30 degrees and above.</a:t>
            </a:r>
          </a:p>
          <a:p>
            <a:pPr lvl="1" algn="just"/>
            <a:r>
              <a:rPr lang="en-US" dirty="0"/>
              <a:t>Two color stereo Navigation Cameras, called Navcams, help navigate Perseverance safely when the rover operates autonomously, making its own navigation decisions without consulting controllers on Earth.</a:t>
            </a:r>
          </a:p>
          <a:p>
            <a:pPr lvl="1" algn="just"/>
            <a:r>
              <a:rPr lang="en-US" dirty="0"/>
              <a:t>The optical sensor feeds data into its machine learning vision algorithm.</a:t>
            </a:r>
          </a:p>
        </p:txBody>
      </p:sp>
    </p:spTree>
    <p:extLst>
      <p:ext uri="{BB962C8B-B14F-4D97-AF65-F5344CB8AC3E}">
        <p14:creationId xmlns:p14="http://schemas.microsoft.com/office/powerpoint/2010/main" val="33680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762000" y="715961"/>
            <a:ext cx="7015316" cy="1189038"/>
          </a:xfrm>
        </p:spPr>
        <p:txBody>
          <a:bodyPr/>
          <a:lstStyle/>
          <a:p>
            <a:r>
              <a:rPr lang="en-US" dirty="0"/>
              <a:t>Navigation System and Control</a:t>
            </a:r>
          </a:p>
        </p:txBody>
      </p:sp>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904999"/>
            <a:ext cx="6477000" cy="4780281"/>
          </a:xfrm>
        </p:spPr>
        <p:txBody>
          <a:bodyPr>
            <a:normAutofit/>
          </a:bodyPr>
          <a:lstStyle/>
          <a:p>
            <a:pPr marL="0" indent="0" fontAlgn="auto">
              <a:spcAft>
                <a:spcPts val="0"/>
              </a:spcAft>
              <a:buNone/>
            </a:pPr>
            <a:r>
              <a:rPr lang="en-US" altLang="en-US" dirty="0"/>
              <a:t>The Rover can move autonomously and monitor its health.</a:t>
            </a:r>
            <a:endParaRPr lang="en-US" altLang="en-US" b="1" dirty="0">
              <a:solidFill>
                <a:schemeClr val="accent1"/>
              </a:solidFill>
            </a:endParaRPr>
          </a:p>
          <a:p>
            <a:pPr lvl="1" algn="just"/>
            <a:r>
              <a:rPr lang="en-US" dirty="0"/>
              <a:t>When it is controlled by the engineers, the Navcams help ensuring a safe path as it can detect a golf ball 82 feet away. The engineers can command rover to go certain distance in certain direction.</a:t>
            </a:r>
          </a:p>
          <a:p>
            <a:pPr lvl="1"/>
            <a:r>
              <a:rPr lang="en-US" dirty="0"/>
              <a:t>HazCams detect hazards to the front and back pathways of the rover, such as large rocks, trenches, or sand dunes. As the rover is driving, it literally builds the map of the route it drives on Mars. </a:t>
            </a:r>
          </a:p>
        </p:txBody>
      </p:sp>
    </p:spTree>
    <p:extLst>
      <p:ext uri="{BB962C8B-B14F-4D97-AF65-F5344CB8AC3E}">
        <p14:creationId xmlns:p14="http://schemas.microsoft.com/office/powerpoint/2010/main" val="362478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A967B1-A0A0-415E-82CC-A85AEE3A6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89EEA4-141F-4066-B57B-E44468FB3D6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3CFAAC47-BD84-465D-B982-7A75BCC08F7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Black History Month presentation</Template>
  <TotalTime>4076</TotalTime>
  <Words>1842</Words>
  <Application>Microsoft Office PowerPoint</Application>
  <PresentationFormat>Widescreen</PresentationFormat>
  <Paragraphs>97</Paragraphs>
  <Slides>19</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Segoe UI</vt:lpstr>
      <vt:lpstr>2_Office Theme</vt:lpstr>
      <vt:lpstr>MARS Rover</vt:lpstr>
      <vt:lpstr>Introduction</vt:lpstr>
      <vt:lpstr>Overview</vt:lpstr>
      <vt:lpstr>General Components</vt:lpstr>
      <vt:lpstr>Physical Design for various applications</vt:lpstr>
      <vt:lpstr>Propulsion System and Actuators</vt:lpstr>
      <vt:lpstr>Rocker-bogie Mechanism</vt:lpstr>
      <vt:lpstr>Navigation System and Control</vt:lpstr>
      <vt:lpstr>Navigation System and Control</vt:lpstr>
      <vt:lpstr>Data Transmission</vt:lpstr>
      <vt:lpstr>Data Collection</vt:lpstr>
      <vt:lpstr>Data Collection</vt:lpstr>
      <vt:lpstr>Power Management System</vt:lpstr>
      <vt:lpstr>MARS Helicopter</vt:lpstr>
      <vt:lpstr>MARS Helicopter</vt:lpstr>
      <vt:lpstr>MARS Helicopter</vt:lpstr>
      <vt:lpstr>Hardware</vt:lpstr>
      <vt:lpstr>Perseverance Rover  LATEST!</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MARS Rover</dc:title>
  <dc:subject/>
  <dc:creator>Roslan Abu Mansur</dc:creator>
  <cp:keywords/>
  <dc:description/>
  <cp:lastModifiedBy>Roslan Abu Mansur</cp:lastModifiedBy>
  <cp:revision>84</cp:revision>
  <dcterms:created xsi:type="dcterms:W3CDTF">2021-04-19T09:21:53Z</dcterms:created>
  <dcterms:modified xsi:type="dcterms:W3CDTF">2021-04-27T01:48:06Z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